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1" r:id="rId9"/>
    <p:sldId id="262" r:id="rId10"/>
    <p:sldId id="267" r:id="rId11"/>
    <p:sldId id="264" r:id="rId12"/>
    <p:sldId id="270" r:id="rId13"/>
    <p:sldId id="266" r:id="rId14"/>
    <p:sldId id="269" r:id="rId15"/>
    <p:sldId id="268" r:id="rId16"/>
    <p:sldId id="272" r:id="rId17"/>
    <p:sldId id="271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741" autoAdjust="0"/>
  </p:normalViewPr>
  <p:slideViewPr>
    <p:cSldViewPr snapToGrid="0">
      <p:cViewPr varScale="1">
        <p:scale>
          <a:sx n="89" d="100"/>
          <a:sy n="89" d="100"/>
        </p:scale>
        <p:origin x="-14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3D87F-C678-4E12-85E1-97B5F96E7DDD}" type="doc">
      <dgm:prSet loTypeId="urn:microsoft.com/office/officeart/2016/7/layout/LinearArrow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C6DA67-E4ED-4A9A-95C0-A29A61663DB2}">
      <dgm:prSet custT="1"/>
      <dgm:spPr/>
      <dgm:t>
        <a:bodyPr/>
        <a:lstStyle/>
        <a:p>
          <a:r>
            <a:rPr lang="ro-RO" sz="1800" baseline="0"/>
            <a:t>P</a:t>
          </a:r>
          <a:r>
            <a:rPr lang="fr-FR" sz="1800" baseline="0"/>
            <a:t>este 7,1 milioane de locuri de muncă vor fi preluate de robo</a:t>
          </a:r>
          <a:r>
            <a:rPr lang="ro-RO" sz="1800" baseline="0"/>
            <a:t>ț</a:t>
          </a:r>
          <a:r>
            <a:rPr lang="fr-FR" sz="1800" baseline="0"/>
            <a:t>i </a:t>
          </a:r>
          <a:r>
            <a:rPr lang="ro-RO" sz="1800" baseline="0"/>
            <a:t>î</a:t>
          </a:r>
          <a:r>
            <a:rPr lang="fr-FR" sz="1800" baseline="0"/>
            <a:t>n urm</a:t>
          </a:r>
          <a:r>
            <a:rPr lang="ro-RO" sz="1800" baseline="0"/>
            <a:t>ă</a:t>
          </a:r>
          <a:r>
            <a:rPr lang="fr-FR" sz="1800" baseline="0"/>
            <a:t>torii 5 ani</a:t>
          </a:r>
          <a:endParaRPr lang="en-US" sz="1800"/>
        </a:p>
      </dgm:t>
    </dgm:pt>
    <dgm:pt modelId="{010E1D6F-ADA5-4946-92AC-A19DD10537BC}" type="parTrans" cxnId="{815E50F4-ABAE-419E-847C-7A80501DB57B}">
      <dgm:prSet/>
      <dgm:spPr/>
      <dgm:t>
        <a:bodyPr/>
        <a:lstStyle/>
        <a:p>
          <a:endParaRPr lang="en-US"/>
        </a:p>
      </dgm:t>
    </dgm:pt>
    <dgm:pt modelId="{7C577939-FD8B-4FC4-B626-736B37D54F8B}" type="sibTrans" cxnId="{815E50F4-ABAE-419E-847C-7A80501DB57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01F7C62-00B5-4AD9-AC47-BADBF1B323F8}">
      <dgm:prSet custT="1"/>
      <dgm:spPr/>
      <dgm:t>
        <a:bodyPr/>
        <a:lstStyle/>
        <a:p>
          <a:r>
            <a:rPr lang="ro-RO" sz="1800" baseline="0"/>
            <a:t>C</a:t>
          </a:r>
          <a:r>
            <a:rPr lang="fr-FR" sz="1800" baseline="0"/>
            <a:t>ele mai afectate ţări</a:t>
          </a:r>
          <a:r>
            <a:rPr lang="ro-RO" sz="1800" baseline="0"/>
            <a:t>: </a:t>
          </a:r>
          <a:r>
            <a:rPr lang="fr-FR" sz="1800" baseline="0"/>
            <a:t>SUA, Japonia, China, Franţa, Germania, India, Italia, Australia </a:t>
          </a:r>
          <a:r>
            <a:rPr lang="ro-RO" sz="1800" baseline="0"/>
            <a:t>ș</a:t>
          </a:r>
          <a:r>
            <a:rPr lang="fr-FR" sz="1800" baseline="0"/>
            <a:t>i Marea Britanie</a:t>
          </a:r>
          <a:endParaRPr lang="en-US" sz="1800"/>
        </a:p>
      </dgm:t>
    </dgm:pt>
    <dgm:pt modelId="{66ECBE37-63D6-4C59-8A2A-97AB15405A79}" type="parTrans" cxnId="{C979B846-1E16-4891-9B45-4138B6E1B7A7}">
      <dgm:prSet/>
      <dgm:spPr/>
      <dgm:t>
        <a:bodyPr/>
        <a:lstStyle/>
        <a:p>
          <a:endParaRPr lang="en-US"/>
        </a:p>
      </dgm:t>
    </dgm:pt>
    <dgm:pt modelId="{A040E1ED-83D9-4D4A-9DA5-2F1F17658A67}" type="sibTrans" cxnId="{C979B846-1E16-4891-9B45-4138B6E1B7A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FBEEAF3-EBD0-4B4E-8EC2-057E8DBDC0ED}">
      <dgm:prSet custT="1"/>
      <dgm:spPr/>
      <dgm:t>
        <a:bodyPr/>
        <a:lstStyle/>
        <a:p>
          <a:r>
            <a:rPr lang="ro-RO" sz="1800" baseline="0" dirty="0"/>
            <a:t>P</a:t>
          </a:r>
          <a:r>
            <a:rPr lang="fr-FR" sz="1800" baseline="0" dirty="0"/>
            <a:t>este 35% </a:t>
          </a:r>
          <a:r>
            <a:rPr lang="fr-FR" sz="1800" baseline="0" dirty="0" err="1" smtClean="0"/>
            <a:t>din</a:t>
          </a:r>
          <a:r>
            <a:rPr lang="ro-RO" sz="1800" baseline="0" dirty="0" smtClean="0"/>
            <a:t>tre</a:t>
          </a:r>
          <a:r>
            <a:rPr lang="fr-FR" sz="1800" baseline="0" dirty="0" smtClean="0"/>
            <a:t> </a:t>
          </a:r>
          <a:r>
            <a:rPr lang="fr-FR" sz="1800" baseline="0" dirty="0" err="1"/>
            <a:t>abilită</a:t>
          </a:r>
          <a:r>
            <a:rPr lang="fr-FR" sz="1800" baseline="0" dirty="0"/>
            <a:t>țile </a:t>
          </a:r>
          <a:r>
            <a:rPr lang="ro-RO" sz="1800" baseline="0" dirty="0"/>
            <a:t>ș</a:t>
          </a:r>
          <a:r>
            <a:rPr lang="fr-FR" sz="1800" baseline="0" dirty="0"/>
            <a:t>i </a:t>
          </a:r>
          <a:r>
            <a:rPr lang="fr-FR" sz="1800" baseline="0" dirty="0" err="1"/>
            <a:t>competen</a:t>
          </a:r>
          <a:r>
            <a:rPr lang="ro-RO" sz="1800" baseline="0" dirty="0"/>
            <a:t>ț</a:t>
          </a:r>
          <a:r>
            <a:rPr lang="fr-FR" sz="1800" baseline="0" dirty="0" err="1"/>
            <a:t>ele</a:t>
          </a:r>
          <a:r>
            <a:rPr lang="fr-FR" sz="1800" baseline="0" dirty="0"/>
            <a:t> c</a:t>
          </a:r>
          <a:r>
            <a:rPr lang="ro-RO" sz="1800" baseline="0" dirty="0"/>
            <a:t>ă</a:t>
          </a:r>
          <a:r>
            <a:rPr lang="fr-FR" sz="1800" baseline="0" dirty="0" err="1"/>
            <a:t>utate</a:t>
          </a:r>
          <a:r>
            <a:rPr lang="fr-FR" sz="1800" baseline="0" dirty="0"/>
            <a:t> </a:t>
          </a:r>
          <a:r>
            <a:rPr lang="fr-FR" sz="1800" baseline="0" dirty="0" err="1"/>
            <a:t>acum</a:t>
          </a:r>
          <a:r>
            <a:rPr lang="fr-FR" sz="1800" baseline="0" dirty="0"/>
            <a:t> se vor </a:t>
          </a:r>
          <a:r>
            <a:rPr lang="fr-FR" sz="1800" baseline="0" dirty="0" err="1"/>
            <a:t>schimba</a:t>
          </a:r>
          <a:endParaRPr lang="en-US" sz="1800" dirty="0"/>
        </a:p>
      </dgm:t>
    </dgm:pt>
    <dgm:pt modelId="{56DACC0C-9108-4E52-8E2D-97B9DFD9F433}" type="parTrans" cxnId="{DBEB621F-68F2-4634-B1A6-A96E470853B1}">
      <dgm:prSet/>
      <dgm:spPr/>
      <dgm:t>
        <a:bodyPr/>
        <a:lstStyle/>
        <a:p>
          <a:endParaRPr lang="en-US"/>
        </a:p>
      </dgm:t>
    </dgm:pt>
    <dgm:pt modelId="{7E926B03-A563-407F-9134-DC1D74687050}" type="sibTrans" cxnId="{DBEB621F-68F2-4634-B1A6-A96E470853B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3F6C611-CA7F-4A59-A507-B87C826E2EAE}" type="pres">
      <dgm:prSet presAssocID="{E473D87F-C678-4E12-85E1-97B5F96E7D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18A2AF-2170-4DA7-8E0F-793DFE3ED22B}" type="pres">
      <dgm:prSet presAssocID="{26C6DA67-E4ED-4A9A-95C0-A29A61663DB2}" presName="compositeNode" presStyleCnt="0"/>
      <dgm:spPr/>
    </dgm:pt>
    <dgm:pt modelId="{CADB634A-073D-4A0A-97C5-3B90DE2D314C}" type="pres">
      <dgm:prSet presAssocID="{26C6DA67-E4ED-4A9A-95C0-A29A61663DB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62296A6-5B69-486F-9ABF-751E0C9D411A}" type="pres">
      <dgm:prSet presAssocID="{26C6DA67-E4ED-4A9A-95C0-A29A61663DB2}" presName="parSh" presStyleCnt="0"/>
      <dgm:spPr/>
    </dgm:pt>
    <dgm:pt modelId="{8C2AECA6-0FDA-42FF-B4FB-F82ED6102EE7}" type="pres">
      <dgm:prSet presAssocID="{26C6DA67-E4ED-4A9A-95C0-A29A61663DB2}" presName="lineNode" presStyleLbl="alignAccFollowNode1" presStyleIdx="0" presStyleCnt="9"/>
      <dgm:spPr/>
    </dgm:pt>
    <dgm:pt modelId="{E13120DB-9E75-483F-8905-C729404237B0}" type="pres">
      <dgm:prSet presAssocID="{26C6DA67-E4ED-4A9A-95C0-A29A61663DB2}" presName="lineArrowNode" presStyleLbl="alignAccFollowNode1" presStyleIdx="1" presStyleCnt="9"/>
      <dgm:spPr/>
    </dgm:pt>
    <dgm:pt modelId="{27B9C29C-E1F3-4B3A-A050-0DA4F34A6A7A}" type="pres">
      <dgm:prSet presAssocID="{7C577939-FD8B-4FC4-B626-736B37D54F8B}" presName="sibTransNodeCircle" presStyleLbl="alignNode1" presStyleIdx="0" presStyleCnt="3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0C4976D0-1E08-4D93-BE0D-6C1E6D5D4A6E}" type="pres">
      <dgm:prSet presAssocID="{7C577939-FD8B-4FC4-B626-736B37D54F8B}" presName="spacerBetweenCircleAndCallout" presStyleCnt="0">
        <dgm:presLayoutVars/>
      </dgm:prSet>
      <dgm:spPr/>
    </dgm:pt>
    <dgm:pt modelId="{9A9D6856-3857-4867-86BA-407BC0688E46}" type="pres">
      <dgm:prSet presAssocID="{26C6DA67-E4ED-4A9A-95C0-A29A61663DB2}" presName="node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485198-3619-465C-886B-207FFDFED3B4}" type="pres">
      <dgm:prSet presAssocID="{7C577939-FD8B-4FC4-B626-736B37D54F8B}" presName="sibTransComposite" presStyleCnt="0"/>
      <dgm:spPr/>
    </dgm:pt>
    <dgm:pt modelId="{4551ACF5-0207-4A96-9B5E-C51E93678327}" type="pres">
      <dgm:prSet presAssocID="{301F7C62-00B5-4AD9-AC47-BADBF1B323F8}" presName="compositeNode" presStyleCnt="0"/>
      <dgm:spPr/>
    </dgm:pt>
    <dgm:pt modelId="{C9554A88-8659-4185-A0D0-49A6FC53ABFB}" type="pres">
      <dgm:prSet presAssocID="{301F7C62-00B5-4AD9-AC47-BADBF1B323F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6A953CB-BBD9-4896-80F7-2D074389B65C}" type="pres">
      <dgm:prSet presAssocID="{301F7C62-00B5-4AD9-AC47-BADBF1B323F8}" presName="parSh" presStyleCnt="0"/>
      <dgm:spPr/>
    </dgm:pt>
    <dgm:pt modelId="{8F2B9C67-1529-4C84-B857-B370D134AA1F}" type="pres">
      <dgm:prSet presAssocID="{301F7C62-00B5-4AD9-AC47-BADBF1B323F8}" presName="lineNode" presStyleLbl="alignAccFollowNode1" presStyleIdx="3" presStyleCnt="9"/>
      <dgm:spPr/>
    </dgm:pt>
    <dgm:pt modelId="{2B51F2A3-22F3-4305-AEB8-9AA8EF98EB3D}" type="pres">
      <dgm:prSet presAssocID="{301F7C62-00B5-4AD9-AC47-BADBF1B323F8}" presName="lineArrowNode" presStyleLbl="alignAccFollowNode1" presStyleIdx="4" presStyleCnt="9"/>
      <dgm:spPr/>
    </dgm:pt>
    <dgm:pt modelId="{885013EB-EB9D-4372-8071-5E397CC7515F}" type="pres">
      <dgm:prSet presAssocID="{A040E1ED-83D9-4D4A-9DA5-2F1F17658A67}" presName="sibTransNodeCircle" presStyleLbl="alignNode1" presStyleIdx="1" presStyleCnt="3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8493D3C1-C856-40A8-B21E-3947C4BEF5CD}" type="pres">
      <dgm:prSet presAssocID="{A040E1ED-83D9-4D4A-9DA5-2F1F17658A67}" presName="spacerBetweenCircleAndCallout" presStyleCnt="0">
        <dgm:presLayoutVars/>
      </dgm:prSet>
      <dgm:spPr/>
    </dgm:pt>
    <dgm:pt modelId="{9B942C67-016C-4DBF-B9DA-2F2E5F5BE8F2}" type="pres">
      <dgm:prSet presAssocID="{301F7C62-00B5-4AD9-AC47-BADBF1B323F8}" presName="node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6490C4-84DE-469C-A076-6632D768B32D}" type="pres">
      <dgm:prSet presAssocID="{A040E1ED-83D9-4D4A-9DA5-2F1F17658A67}" presName="sibTransComposite" presStyleCnt="0"/>
      <dgm:spPr/>
    </dgm:pt>
    <dgm:pt modelId="{449EF4BF-3E77-487A-92EE-3D158BBECB2F}" type="pres">
      <dgm:prSet presAssocID="{0FBEEAF3-EBD0-4B4E-8EC2-057E8DBDC0ED}" presName="compositeNode" presStyleCnt="0"/>
      <dgm:spPr/>
    </dgm:pt>
    <dgm:pt modelId="{2A9187FD-5414-4DD8-8B74-2688AA82FD24}" type="pres">
      <dgm:prSet presAssocID="{0FBEEAF3-EBD0-4B4E-8EC2-057E8DBDC0E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25DED8-3F0D-4656-A2A8-5907BA79B49F}" type="pres">
      <dgm:prSet presAssocID="{0FBEEAF3-EBD0-4B4E-8EC2-057E8DBDC0ED}" presName="parSh" presStyleCnt="0"/>
      <dgm:spPr/>
    </dgm:pt>
    <dgm:pt modelId="{B1010B0C-4CDA-4941-B643-35C55D6A7BBF}" type="pres">
      <dgm:prSet presAssocID="{0FBEEAF3-EBD0-4B4E-8EC2-057E8DBDC0ED}" presName="lineNode" presStyleLbl="alignAccFollowNode1" presStyleIdx="6" presStyleCnt="9"/>
      <dgm:spPr/>
    </dgm:pt>
    <dgm:pt modelId="{CC6BBCA6-FBA8-431D-818D-CFE1FA8A6C4D}" type="pres">
      <dgm:prSet presAssocID="{0FBEEAF3-EBD0-4B4E-8EC2-057E8DBDC0ED}" presName="lineArrowNode" presStyleLbl="alignAccFollowNode1" presStyleIdx="7" presStyleCnt="9"/>
      <dgm:spPr/>
    </dgm:pt>
    <dgm:pt modelId="{4F1EB881-4275-4DEE-8BB8-ADFC59952FB7}" type="pres">
      <dgm:prSet presAssocID="{7E926B03-A563-407F-9134-DC1D74687050}" presName="sibTransNodeCircle" presStyleLbl="alignNode1" presStyleIdx="2" presStyleCnt="3">
        <dgm:presLayoutVars>
          <dgm:chMax val="0"/>
          <dgm:bulletEnabled/>
        </dgm:presLayoutVars>
      </dgm:prSet>
      <dgm:spPr/>
      <dgm:t>
        <a:bodyPr/>
        <a:lstStyle/>
        <a:p>
          <a:endParaRPr lang="en-GB"/>
        </a:p>
      </dgm:t>
    </dgm:pt>
    <dgm:pt modelId="{5CE90966-3783-4DCB-812C-FD0BF3308BD1}" type="pres">
      <dgm:prSet presAssocID="{7E926B03-A563-407F-9134-DC1D74687050}" presName="spacerBetweenCircleAndCallout" presStyleCnt="0">
        <dgm:presLayoutVars/>
      </dgm:prSet>
      <dgm:spPr/>
    </dgm:pt>
    <dgm:pt modelId="{2E22A745-5536-4175-9879-E4C9A4A95B0A}" type="pres">
      <dgm:prSet presAssocID="{0FBEEAF3-EBD0-4B4E-8EC2-057E8DBDC0ED}" presName="node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D6BFA29-78AB-4A6C-B43C-0969938C4DF0}" type="presOf" srcId="{0FBEEAF3-EBD0-4B4E-8EC2-057E8DBDC0ED}" destId="{2E22A745-5536-4175-9879-E4C9A4A95B0A}" srcOrd="0" destOrd="0" presId="urn:microsoft.com/office/officeart/2016/7/layout/LinearArrowProcessNumbered"/>
    <dgm:cxn modelId="{1507BBD4-DA09-4555-A318-BDD23342295A}" type="presOf" srcId="{A040E1ED-83D9-4D4A-9DA5-2F1F17658A67}" destId="{885013EB-EB9D-4372-8071-5E397CC7515F}" srcOrd="0" destOrd="0" presId="urn:microsoft.com/office/officeart/2016/7/layout/LinearArrowProcessNumbered"/>
    <dgm:cxn modelId="{815E50F4-ABAE-419E-847C-7A80501DB57B}" srcId="{E473D87F-C678-4E12-85E1-97B5F96E7DDD}" destId="{26C6DA67-E4ED-4A9A-95C0-A29A61663DB2}" srcOrd="0" destOrd="0" parTransId="{010E1D6F-ADA5-4946-92AC-A19DD10537BC}" sibTransId="{7C577939-FD8B-4FC4-B626-736B37D54F8B}"/>
    <dgm:cxn modelId="{C979B846-1E16-4891-9B45-4138B6E1B7A7}" srcId="{E473D87F-C678-4E12-85E1-97B5F96E7DDD}" destId="{301F7C62-00B5-4AD9-AC47-BADBF1B323F8}" srcOrd="1" destOrd="0" parTransId="{66ECBE37-63D6-4C59-8A2A-97AB15405A79}" sibTransId="{A040E1ED-83D9-4D4A-9DA5-2F1F17658A67}"/>
    <dgm:cxn modelId="{DBEB621F-68F2-4634-B1A6-A96E470853B1}" srcId="{E473D87F-C678-4E12-85E1-97B5F96E7DDD}" destId="{0FBEEAF3-EBD0-4B4E-8EC2-057E8DBDC0ED}" srcOrd="2" destOrd="0" parTransId="{56DACC0C-9108-4E52-8E2D-97B9DFD9F433}" sibTransId="{7E926B03-A563-407F-9134-DC1D74687050}"/>
    <dgm:cxn modelId="{0E6F4939-24B1-46FE-A5B2-A3910BA95A8F}" type="presOf" srcId="{E473D87F-C678-4E12-85E1-97B5F96E7DDD}" destId="{93F6C611-CA7F-4A59-A507-B87C826E2EAE}" srcOrd="0" destOrd="0" presId="urn:microsoft.com/office/officeart/2016/7/layout/LinearArrowProcessNumbered"/>
    <dgm:cxn modelId="{6208958B-E3B2-4196-8FD8-FF7E6745831B}" type="presOf" srcId="{7C577939-FD8B-4FC4-B626-736B37D54F8B}" destId="{27B9C29C-E1F3-4B3A-A050-0DA4F34A6A7A}" srcOrd="0" destOrd="0" presId="urn:microsoft.com/office/officeart/2016/7/layout/LinearArrowProcessNumbered"/>
    <dgm:cxn modelId="{D783A19D-A767-4070-A08F-6B67F7224679}" type="presOf" srcId="{26C6DA67-E4ED-4A9A-95C0-A29A61663DB2}" destId="{9A9D6856-3857-4867-86BA-407BC0688E46}" srcOrd="0" destOrd="0" presId="urn:microsoft.com/office/officeart/2016/7/layout/LinearArrowProcessNumbered"/>
    <dgm:cxn modelId="{E71A527D-FF00-4251-A33A-C7D7426068A2}" type="presOf" srcId="{7E926B03-A563-407F-9134-DC1D74687050}" destId="{4F1EB881-4275-4DEE-8BB8-ADFC59952FB7}" srcOrd="0" destOrd="0" presId="urn:microsoft.com/office/officeart/2016/7/layout/LinearArrowProcessNumbered"/>
    <dgm:cxn modelId="{9782FFBC-7A33-44DC-AC0B-698DBF1D683D}" type="presOf" srcId="{301F7C62-00B5-4AD9-AC47-BADBF1B323F8}" destId="{9B942C67-016C-4DBF-B9DA-2F2E5F5BE8F2}" srcOrd="0" destOrd="0" presId="urn:microsoft.com/office/officeart/2016/7/layout/LinearArrowProcessNumbered"/>
    <dgm:cxn modelId="{AA205073-B0D8-48CE-82B3-8AD79FCF7A19}" type="presParOf" srcId="{93F6C611-CA7F-4A59-A507-B87C826E2EAE}" destId="{1318A2AF-2170-4DA7-8E0F-793DFE3ED22B}" srcOrd="0" destOrd="0" presId="urn:microsoft.com/office/officeart/2016/7/layout/LinearArrowProcessNumbered"/>
    <dgm:cxn modelId="{E75206A9-519F-43AE-A8CA-906FAB7D667C}" type="presParOf" srcId="{1318A2AF-2170-4DA7-8E0F-793DFE3ED22B}" destId="{CADB634A-073D-4A0A-97C5-3B90DE2D314C}" srcOrd="0" destOrd="0" presId="urn:microsoft.com/office/officeart/2016/7/layout/LinearArrowProcessNumbered"/>
    <dgm:cxn modelId="{5129ACD4-0ECD-47AD-952A-F2741B6B1408}" type="presParOf" srcId="{1318A2AF-2170-4DA7-8E0F-793DFE3ED22B}" destId="{162296A6-5B69-486F-9ABF-751E0C9D411A}" srcOrd="1" destOrd="0" presId="urn:microsoft.com/office/officeart/2016/7/layout/LinearArrowProcessNumbered"/>
    <dgm:cxn modelId="{3F25609B-58FA-4725-B7B5-78B530D937D0}" type="presParOf" srcId="{162296A6-5B69-486F-9ABF-751E0C9D411A}" destId="{8C2AECA6-0FDA-42FF-B4FB-F82ED6102EE7}" srcOrd="0" destOrd="0" presId="urn:microsoft.com/office/officeart/2016/7/layout/LinearArrowProcessNumbered"/>
    <dgm:cxn modelId="{75691A7F-082E-4618-B501-4961584D4137}" type="presParOf" srcId="{162296A6-5B69-486F-9ABF-751E0C9D411A}" destId="{E13120DB-9E75-483F-8905-C729404237B0}" srcOrd="1" destOrd="0" presId="urn:microsoft.com/office/officeart/2016/7/layout/LinearArrowProcessNumbered"/>
    <dgm:cxn modelId="{E059BBD8-9050-49AD-BCBA-E80FDB62AC81}" type="presParOf" srcId="{162296A6-5B69-486F-9ABF-751E0C9D411A}" destId="{27B9C29C-E1F3-4B3A-A050-0DA4F34A6A7A}" srcOrd="2" destOrd="0" presId="urn:microsoft.com/office/officeart/2016/7/layout/LinearArrowProcessNumbered"/>
    <dgm:cxn modelId="{E51828F0-0A40-4E49-839F-D00DA038173E}" type="presParOf" srcId="{162296A6-5B69-486F-9ABF-751E0C9D411A}" destId="{0C4976D0-1E08-4D93-BE0D-6C1E6D5D4A6E}" srcOrd="3" destOrd="0" presId="urn:microsoft.com/office/officeart/2016/7/layout/LinearArrowProcessNumbered"/>
    <dgm:cxn modelId="{984C85B9-AF65-4FC0-8958-A1AE19B1421F}" type="presParOf" srcId="{1318A2AF-2170-4DA7-8E0F-793DFE3ED22B}" destId="{9A9D6856-3857-4867-86BA-407BC0688E46}" srcOrd="2" destOrd="0" presId="urn:microsoft.com/office/officeart/2016/7/layout/LinearArrowProcessNumbered"/>
    <dgm:cxn modelId="{4CF6885C-8726-4AD6-A9DD-85A2090D8491}" type="presParOf" srcId="{93F6C611-CA7F-4A59-A507-B87C826E2EAE}" destId="{43485198-3619-465C-886B-207FFDFED3B4}" srcOrd="1" destOrd="0" presId="urn:microsoft.com/office/officeart/2016/7/layout/LinearArrowProcessNumbered"/>
    <dgm:cxn modelId="{4999527F-ECB5-4AD8-BE6E-D7DC6A66F21C}" type="presParOf" srcId="{93F6C611-CA7F-4A59-A507-B87C826E2EAE}" destId="{4551ACF5-0207-4A96-9B5E-C51E93678327}" srcOrd="2" destOrd="0" presId="urn:microsoft.com/office/officeart/2016/7/layout/LinearArrowProcessNumbered"/>
    <dgm:cxn modelId="{2CC27065-F2F4-4398-B7A4-5E1DC807FF51}" type="presParOf" srcId="{4551ACF5-0207-4A96-9B5E-C51E93678327}" destId="{C9554A88-8659-4185-A0D0-49A6FC53ABFB}" srcOrd="0" destOrd="0" presId="urn:microsoft.com/office/officeart/2016/7/layout/LinearArrowProcessNumbered"/>
    <dgm:cxn modelId="{8E98F06A-91F8-47A7-BC07-2D14422A981F}" type="presParOf" srcId="{4551ACF5-0207-4A96-9B5E-C51E93678327}" destId="{A6A953CB-BBD9-4896-80F7-2D074389B65C}" srcOrd="1" destOrd="0" presId="urn:microsoft.com/office/officeart/2016/7/layout/LinearArrowProcessNumbered"/>
    <dgm:cxn modelId="{A17835AE-5A11-455E-8AA4-FA9C676D54C1}" type="presParOf" srcId="{A6A953CB-BBD9-4896-80F7-2D074389B65C}" destId="{8F2B9C67-1529-4C84-B857-B370D134AA1F}" srcOrd="0" destOrd="0" presId="urn:microsoft.com/office/officeart/2016/7/layout/LinearArrowProcessNumbered"/>
    <dgm:cxn modelId="{23CD75B3-FED9-43AF-8F4B-7B9D9353269C}" type="presParOf" srcId="{A6A953CB-BBD9-4896-80F7-2D074389B65C}" destId="{2B51F2A3-22F3-4305-AEB8-9AA8EF98EB3D}" srcOrd="1" destOrd="0" presId="urn:microsoft.com/office/officeart/2016/7/layout/LinearArrowProcessNumbered"/>
    <dgm:cxn modelId="{1E637250-A1FE-4F0E-9233-F0A60B9C24B6}" type="presParOf" srcId="{A6A953CB-BBD9-4896-80F7-2D074389B65C}" destId="{885013EB-EB9D-4372-8071-5E397CC7515F}" srcOrd="2" destOrd="0" presId="urn:microsoft.com/office/officeart/2016/7/layout/LinearArrowProcessNumbered"/>
    <dgm:cxn modelId="{65C1CEA0-41A6-403D-ABC6-B8012DEB2AF1}" type="presParOf" srcId="{A6A953CB-BBD9-4896-80F7-2D074389B65C}" destId="{8493D3C1-C856-40A8-B21E-3947C4BEF5CD}" srcOrd="3" destOrd="0" presId="urn:microsoft.com/office/officeart/2016/7/layout/LinearArrowProcessNumbered"/>
    <dgm:cxn modelId="{89534FF1-F532-4D2E-9686-B0A8FB9D0742}" type="presParOf" srcId="{4551ACF5-0207-4A96-9B5E-C51E93678327}" destId="{9B942C67-016C-4DBF-B9DA-2F2E5F5BE8F2}" srcOrd="2" destOrd="0" presId="urn:microsoft.com/office/officeart/2016/7/layout/LinearArrowProcessNumbered"/>
    <dgm:cxn modelId="{3CCFCCBA-CA41-4C91-88E4-2535599B2110}" type="presParOf" srcId="{93F6C611-CA7F-4A59-A507-B87C826E2EAE}" destId="{FA6490C4-84DE-469C-A076-6632D768B32D}" srcOrd="3" destOrd="0" presId="urn:microsoft.com/office/officeart/2016/7/layout/LinearArrowProcessNumbered"/>
    <dgm:cxn modelId="{0B6C5DC3-555A-4C6D-8B09-293EB5330D9D}" type="presParOf" srcId="{93F6C611-CA7F-4A59-A507-B87C826E2EAE}" destId="{449EF4BF-3E77-487A-92EE-3D158BBECB2F}" srcOrd="4" destOrd="0" presId="urn:microsoft.com/office/officeart/2016/7/layout/LinearArrowProcessNumbered"/>
    <dgm:cxn modelId="{B17FF007-A5F4-440C-A6A9-494314114DFE}" type="presParOf" srcId="{449EF4BF-3E77-487A-92EE-3D158BBECB2F}" destId="{2A9187FD-5414-4DD8-8B74-2688AA82FD24}" srcOrd="0" destOrd="0" presId="urn:microsoft.com/office/officeart/2016/7/layout/LinearArrowProcessNumbered"/>
    <dgm:cxn modelId="{70B1FBE4-37F0-40F0-9608-6F8649DDFB38}" type="presParOf" srcId="{449EF4BF-3E77-487A-92EE-3D158BBECB2F}" destId="{BC25DED8-3F0D-4656-A2A8-5907BA79B49F}" srcOrd="1" destOrd="0" presId="urn:microsoft.com/office/officeart/2016/7/layout/LinearArrowProcessNumbered"/>
    <dgm:cxn modelId="{B4090098-16B8-4769-9307-A54CE02676FD}" type="presParOf" srcId="{BC25DED8-3F0D-4656-A2A8-5907BA79B49F}" destId="{B1010B0C-4CDA-4941-B643-35C55D6A7BBF}" srcOrd="0" destOrd="0" presId="urn:microsoft.com/office/officeart/2016/7/layout/LinearArrowProcessNumbered"/>
    <dgm:cxn modelId="{0B91E4C2-3D6C-4047-8367-DE6226A85382}" type="presParOf" srcId="{BC25DED8-3F0D-4656-A2A8-5907BA79B49F}" destId="{CC6BBCA6-FBA8-431D-818D-CFE1FA8A6C4D}" srcOrd="1" destOrd="0" presId="urn:microsoft.com/office/officeart/2016/7/layout/LinearArrowProcessNumbered"/>
    <dgm:cxn modelId="{3099CF69-F9B6-4BCB-9C01-BD4F5ED0EAA4}" type="presParOf" srcId="{BC25DED8-3F0D-4656-A2A8-5907BA79B49F}" destId="{4F1EB881-4275-4DEE-8BB8-ADFC59952FB7}" srcOrd="2" destOrd="0" presId="urn:microsoft.com/office/officeart/2016/7/layout/LinearArrowProcessNumbered"/>
    <dgm:cxn modelId="{8419D67E-34C7-4CD6-BECA-4B0D915BC11B}" type="presParOf" srcId="{BC25DED8-3F0D-4656-A2A8-5907BA79B49F}" destId="{5CE90966-3783-4DCB-812C-FD0BF3308BD1}" srcOrd="3" destOrd="0" presId="urn:microsoft.com/office/officeart/2016/7/layout/LinearArrowProcessNumbered"/>
    <dgm:cxn modelId="{16C89F4D-5958-40C5-9FD5-CD9481B65DB2}" type="presParOf" srcId="{449EF4BF-3E77-487A-92EE-3D158BBECB2F}" destId="{2E22A745-5536-4175-9879-E4C9A4A95B0A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9B09D-5840-47B1-8839-489FB0FD45AA}" type="doc">
      <dgm:prSet loTypeId="urn:microsoft.com/office/officeart/2005/8/layout/default#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0E24AC2-691A-450D-915E-2D3BE95CB0EC}">
      <dgm:prSet/>
      <dgm:spPr/>
      <dgm:t>
        <a:bodyPr/>
        <a:lstStyle/>
        <a:p>
          <a:r>
            <a:rPr lang="ro-RO" baseline="0" dirty="0"/>
            <a:t>Vor dispărea</a:t>
          </a:r>
          <a:r>
            <a:rPr lang="fr-FR" baseline="0" dirty="0"/>
            <a:t> </a:t>
          </a:r>
          <a:r>
            <a:rPr lang="fr-FR" b="1" baseline="0" dirty="0"/>
            <a:t>24,7 </a:t>
          </a:r>
          <a:r>
            <a:rPr lang="fr-FR" baseline="0" dirty="0" err="1"/>
            <a:t>milioane</a:t>
          </a:r>
          <a:r>
            <a:rPr lang="fr-FR" baseline="0" dirty="0"/>
            <a:t> de </a:t>
          </a:r>
          <a:r>
            <a:rPr lang="fr-FR" baseline="0" dirty="0" err="1"/>
            <a:t>locuri</a:t>
          </a:r>
          <a:r>
            <a:rPr lang="fr-FR" baseline="0" dirty="0"/>
            <a:t> de </a:t>
          </a:r>
          <a:r>
            <a:rPr lang="fr-FR" baseline="0" dirty="0" err="1"/>
            <a:t>muncă</a:t>
          </a:r>
          <a:r>
            <a:rPr lang="fr-FR" baseline="0" dirty="0"/>
            <a:t> </a:t>
          </a:r>
          <a:endParaRPr lang="en-US" dirty="0"/>
        </a:p>
      </dgm:t>
    </dgm:pt>
    <dgm:pt modelId="{DD41CB95-F541-49F2-A9B3-A68CFD8259A2}" type="parTrans" cxnId="{C7DB5A05-2212-4B40-A22B-D69CE11F4AEC}">
      <dgm:prSet/>
      <dgm:spPr/>
      <dgm:t>
        <a:bodyPr/>
        <a:lstStyle/>
        <a:p>
          <a:endParaRPr lang="en-US"/>
        </a:p>
      </dgm:t>
    </dgm:pt>
    <dgm:pt modelId="{15ECCDB3-4B12-4B5A-BECC-1F9A1DB7132C}" type="sibTrans" cxnId="{C7DB5A05-2212-4B40-A22B-D69CE11F4AEC}">
      <dgm:prSet/>
      <dgm:spPr/>
      <dgm:t>
        <a:bodyPr/>
        <a:lstStyle/>
        <a:p>
          <a:endParaRPr lang="en-US"/>
        </a:p>
      </dgm:t>
    </dgm:pt>
    <dgm:pt modelId="{115BD775-0911-403B-BD00-EEEEC8280270}">
      <dgm:prSet/>
      <dgm:spPr/>
      <dgm:t>
        <a:bodyPr/>
        <a:lstStyle/>
        <a:p>
          <a:r>
            <a:rPr lang="ro-RO" baseline="0" dirty="0" smtClean="0"/>
            <a:t>Vor</a:t>
          </a:r>
          <a:r>
            <a:rPr lang="fr-FR" baseline="0" dirty="0" smtClean="0"/>
            <a:t> </a:t>
          </a:r>
          <a:r>
            <a:rPr lang="ro-RO" baseline="0" dirty="0"/>
            <a:t>fi create</a:t>
          </a:r>
          <a:r>
            <a:rPr lang="fr-FR" baseline="0" dirty="0"/>
            <a:t> </a:t>
          </a:r>
          <a:r>
            <a:rPr lang="fr-FR" b="1" baseline="0" dirty="0"/>
            <a:t>14,9</a:t>
          </a:r>
          <a:r>
            <a:rPr lang="fr-FR" baseline="0" dirty="0"/>
            <a:t> </a:t>
          </a:r>
          <a:r>
            <a:rPr lang="fr-FR" baseline="0" dirty="0" err="1"/>
            <a:t>milioane</a:t>
          </a:r>
          <a:r>
            <a:rPr lang="fr-FR" baseline="0" dirty="0"/>
            <a:t> de </a:t>
          </a:r>
          <a:r>
            <a:rPr lang="fr-FR" baseline="0" dirty="0" err="1"/>
            <a:t>noi</a:t>
          </a:r>
          <a:r>
            <a:rPr lang="fr-FR" baseline="0" dirty="0"/>
            <a:t> </a:t>
          </a:r>
          <a:r>
            <a:rPr lang="fr-FR" baseline="0" dirty="0" err="1"/>
            <a:t>locuri</a:t>
          </a:r>
          <a:r>
            <a:rPr lang="fr-FR" baseline="0" dirty="0"/>
            <a:t> de </a:t>
          </a:r>
          <a:r>
            <a:rPr lang="fr-FR" baseline="0" dirty="0" err="1"/>
            <a:t>muncă</a:t>
          </a:r>
          <a:endParaRPr lang="en-US" dirty="0"/>
        </a:p>
      </dgm:t>
    </dgm:pt>
    <dgm:pt modelId="{ECDFD0DB-AC14-4AFB-A7A4-798890AC0F74}" type="parTrans" cxnId="{AC81841A-BB7D-48F6-8CF0-5C7DBEBFA4EB}">
      <dgm:prSet/>
      <dgm:spPr/>
      <dgm:t>
        <a:bodyPr/>
        <a:lstStyle/>
        <a:p>
          <a:endParaRPr lang="en-US"/>
        </a:p>
      </dgm:t>
    </dgm:pt>
    <dgm:pt modelId="{4043E49B-03F4-4EA3-9763-DA3F6C54559F}" type="sibTrans" cxnId="{AC81841A-BB7D-48F6-8CF0-5C7DBEBFA4EB}">
      <dgm:prSet/>
      <dgm:spPr/>
      <dgm:t>
        <a:bodyPr/>
        <a:lstStyle/>
        <a:p>
          <a:endParaRPr lang="en-US"/>
        </a:p>
      </dgm:t>
    </dgm:pt>
    <dgm:pt modelId="{241B2620-32D9-4337-BEFE-F47FF2B24325}" type="pres">
      <dgm:prSet presAssocID="{2109B09D-5840-47B1-8839-489FB0FD45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FE2A5B-6E5C-46FD-9DB3-FA867DD827E5}" type="pres">
      <dgm:prSet presAssocID="{30E24AC2-691A-450D-915E-2D3BE95CB0EC}" presName="node" presStyleLbl="node1" presStyleIdx="0" presStyleCnt="2" custScaleX="1076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D102F-6CF1-4DF2-80AA-1C417C120AF6}" type="pres">
      <dgm:prSet presAssocID="{15ECCDB3-4B12-4B5A-BECC-1F9A1DB7132C}" presName="sibTrans" presStyleCnt="0"/>
      <dgm:spPr/>
    </dgm:pt>
    <dgm:pt modelId="{DC29D61A-916E-4299-B8BB-D7F6C9C7E21D}" type="pres">
      <dgm:prSet presAssocID="{115BD775-0911-403B-BD00-EEEEC8280270}" presName="node" presStyleLbl="node1" presStyleIdx="1" presStyleCnt="2" custScaleX="1080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DB5A05-2212-4B40-A22B-D69CE11F4AEC}" srcId="{2109B09D-5840-47B1-8839-489FB0FD45AA}" destId="{30E24AC2-691A-450D-915E-2D3BE95CB0EC}" srcOrd="0" destOrd="0" parTransId="{DD41CB95-F541-49F2-A9B3-A68CFD8259A2}" sibTransId="{15ECCDB3-4B12-4B5A-BECC-1F9A1DB7132C}"/>
    <dgm:cxn modelId="{950B1D2B-E753-4968-A3CF-7DECAB097D41}" type="presOf" srcId="{30E24AC2-691A-450D-915E-2D3BE95CB0EC}" destId="{57FE2A5B-6E5C-46FD-9DB3-FA867DD827E5}" srcOrd="0" destOrd="0" presId="urn:microsoft.com/office/officeart/2005/8/layout/default#1"/>
    <dgm:cxn modelId="{AC81841A-BB7D-48F6-8CF0-5C7DBEBFA4EB}" srcId="{2109B09D-5840-47B1-8839-489FB0FD45AA}" destId="{115BD775-0911-403B-BD00-EEEEC8280270}" srcOrd="1" destOrd="0" parTransId="{ECDFD0DB-AC14-4AFB-A7A4-798890AC0F74}" sibTransId="{4043E49B-03F4-4EA3-9763-DA3F6C54559F}"/>
    <dgm:cxn modelId="{24DD65A5-8C19-4F3A-9CD3-24374384F524}" type="presOf" srcId="{2109B09D-5840-47B1-8839-489FB0FD45AA}" destId="{241B2620-32D9-4337-BEFE-F47FF2B24325}" srcOrd="0" destOrd="0" presId="urn:microsoft.com/office/officeart/2005/8/layout/default#1"/>
    <dgm:cxn modelId="{F0A0098A-5EF3-44B7-8233-8C23124F5507}" type="presOf" srcId="{115BD775-0911-403B-BD00-EEEEC8280270}" destId="{DC29D61A-916E-4299-B8BB-D7F6C9C7E21D}" srcOrd="0" destOrd="0" presId="urn:microsoft.com/office/officeart/2005/8/layout/default#1"/>
    <dgm:cxn modelId="{E2FA7DBA-D0B1-4A99-9DA2-349BBFF65EC7}" type="presParOf" srcId="{241B2620-32D9-4337-BEFE-F47FF2B24325}" destId="{57FE2A5B-6E5C-46FD-9DB3-FA867DD827E5}" srcOrd="0" destOrd="0" presId="urn:microsoft.com/office/officeart/2005/8/layout/default#1"/>
    <dgm:cxn modelId="{ED9A2FEC-8ACF-43CB-A0A9-3B25DB69963D}" type="presParOf" srcId="{241B2620-32D9-4337-BEFE-F47FF2B24325}" destId="{61CD102F-6CF1-4DF2-80AA-1C417C120AF6}" srcOrd="1" destOrd="0" presId="urn:microsoft.com/office/officeart/2005/8/layout/default#1"/>
    <dgm:cxn modelId="{752E5346-9CCD-416C-805F-9121A31A92B8}" type="presParOf" srcId="{241B2620-32D9-4337-BEFE-F47FF2B24325}" destId="{DC29D61A-916E-4299-B8BB-D7F6C9C7E21D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AECA6-0FDA-42FF-B4FB-F82ED6102EE7}">
      <dsp:nvSpPr>
        <dsp:cNvPr id="0" name=""/>
        <dsp:cNvSpPr/>
      </dsp:nvSpPr>
      <dsp:spPr>
        <a:xfrm>
          <a:off x="1681844" y="732365"/>
          <a:ext cx="1306506" cy="6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120DB-9E75-483F-8905-C729404237B0}">
      <dsp:nvSpPr>
        <dsp:cNvPr id="0" name=""/>
        <dsp:cNvSpPr/>
      </dsp:nvSpPr>
      <dsp:spPr>
        <a:xfrm>
          <a:off x="3086180" y="622274"/>
          <a:ext cx="150248" cy="260941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4478"/>
            <a:satOff val="-6833"/>
            <a:lumOff val="-706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-4478"/>
              <a:satOff val="-6833"/>
              <a:lumOff val="-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B9C29C-E1F3-4B3A-A050-0DA4F34A6A7A}">
      <dsp:nvSpPr>
        <dsp:cNvPr id="0" name=""/>
        <dsp:cNvSpPr/>
      </dsp:nvSpPr>
      <dsp:spPr>
        <a:xfrm>
          <a:off x="721331" y="12992"/>
          <a:ext cx="1589814" cy="143881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694" tIns="61694" rIns="61694" bIns="61694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/>
            <a:t>1</a:t>
          </a:r>
        </a:p>
      </dsp:txBody>
      <dsp:txXfrm>
        <a:off x="721331" y="12992"/>
        <a:ext cx="1589814" cy="1438812"/>
      </dsp:txXfrm>
    </dsp:sp>
    <dsp:sp modelId="{9A9D6856-3857-4867-86BA-407BC0688E46}">
      <dsp:nvSpPr>
        <dsp:cNvPr id="0" name=""/>
        <dsp:cNvSpPr/>
      </dsp:nvSpPr>
      <dsp:spPr>
        <a:xfrm>
          <a:off x="2862" y="1602807"/>
          <a:ext cx="298090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956"/>
            <a:satOff val="-13667"/>
            <a:lumOff val="-1412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-8956"/>
              <a:satOff val="-13667"/>
              <a:lumOff val="-14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5137" tIns="165100" rIns="235137" bIns="1651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/>
            <a:t>P</a:t>
          </a:r>
          <a:r>
            <a:rPr lang="fr-FR" sz="1800" kern="1200" baseline="0"/>
            <a:t>este 7,1 milioane de locuri de muncă vor fi preluate de robo</a:t>
          </a:r>
          <a:r>
            <a:rPr lang="ro-RO" sz="1800" kern="1200" baseline="0"/>
            <a:t>ț</a:t>
          </a:r>
          <a:r>
            <a:rPr lang="fr-FR" sz="1800" kern="1200" baseline="0"/>
            <a:t>i </a:t>
          </a:r>
          <a:r>
            <a:rPr lang="ro-RO" sz="1800" kern="1200" baseline="0"/>
            <a:t>î</a:t>
          </a:r>
          <a:r>
            <a:rPr lang="fr-FR" sz="1800" kern="1200" baseline="0"/>
            <a:t>n urm</a:t>
          </a:r>
          <a:r>
            <a:rPr lang="ro-RO" sz="1800" kern="1200" baseline="0"/>
            <a:t>ă</a:t>
          </a:r>
          <a:r>
            <a:rPr lang="fr-FR" sz="1800" kern="1200" baseline="0"/>
            <a:t>torii 5 ani</a:t>
          </a:r>
          <a:endParaRPr lang="en-US" sz="1800" kern="1200"/>
        </a:p>
      </dsp:txBody>
      <dsp:txXfrm>
        <a:off x="2862" y="1602807"/>
        <a:ext cx="2980902" cy="1965600"/>
      </dsp:txXfrm>
    </dsp:sp>
    <dsp:sp modelId="{8F2B9C67-1529-4C84-B857-B370D134AA1F}">
      <dsp:nvSpPr>
        <dsp:cNvPr id="0" name=""/>
        <dsp:cNvSpPr/>
      </dsp:nvSpPr>
      <dsp:spPr>
        <a:xfrm>
          <a:off x="3327490" y="763974"/>
          <a:ext cx="2958379" cy="38"/>
        </a:xfrm>
        <a:prstGeom prst="rect">
          <a:avLst/>
        </a:prstGeom>
        <a:solidFill>
          <a:schemeClr val="accent2">
            <a:tint val="40000"/>
            <a:alpha val="90000"/>
            <a:hueOff val="-13434"/>
            <a:satOff val="-20500"/>
            <a:lumOff val="-2117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-13434"/>
              <a:satOff val="-20500"/>
              <a:lumOff val="-2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51F2A3-22F3-4305-AEB8-9AA8EF98EB3D}">
      <dsp:nvSpPr>
        <dsp:cNvPr id="0" name=""/>
        <dsp:cNvSpPr/>
      </dsp:nvSpPr>
      <dsp:spPr>
        <a:xfrm>
          <a:off x="6387883" y="652706"/>
          <a:ext cx="151206" cy="15174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7911"/>
            <a:satOff val="-27334"/>
            <a:lumOff val="-2823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-17911"/>
              <a:satOff val="-27334"/>
              <a:lumOff val="-2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5013EB-EB9D-4372-8071-5E397CC7515F}">
      <dsp:nvSpPr>
        <dsp:cNvPr id="0" name=""/>
        <dsp:cNvSpPr/>
      </dsp:nvSpPr>
      <dsp:spPr>
        <a:xfrm>
          <a:off x="4023034" y="44587"/>
          <a:ext cx="1589814" cy="1438812"/>
        </a:xfrm>
        <a:prstGeom prst="ellipse">
          <a:avLst/>
        </a:prstGeom>
        <a:gradFill rotWithShape="0">
          <a:gsLst>
            <a:gs pos="0">
              <a:schemeClr val="accent2">
                <a:hueOff val="-82826"/>
                <a:satOff val="-27168"/>
                <a:lumOff val="-990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82826"/>
                <a:satOff val="-27168"/>
                <a:lumOff val="-990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82826"/>
                <a:satOff val="-27168"/>
                <a:lumOff val="-990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82826"/>
              <a:satOff val="-27168"/>
              <a:lumOff val="-9901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694" tIns="61694" rIns="61694" bIns="61694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/>
            <a:t>2</a:t>
          </a:r>
        </a:p>
      </dsp:txBody>
      <dsp:txXfrm>
        <a:off x="4023034" y="44587"/>
        <a:ext cx="1589814" cy="1438812"/>
      </dsp:txXfrm>
    </dsp:sp>
    <dsp:sp modelId="{9B942C67-016C-4DBF-B9DA-2F2E5F5BE8F2}">
      <dsp:nvSpPr>
        <dsp:cNvPr id="0" name=""/>
        <dsp:cNvSpPr/>
      </dsp:nvSpPr>
      <dsp:spPr>
        <a:xfrm>
          <a:off x="3314976" y="1602807"/>
          <a:ext cx="298449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22389"/>
            <a:satOff val="-34167"/>
            <a:lumOff val="-3529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-22389"/>
              <a:satOff val="-34167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5420" tIns="165100" rIns="235420" bIns="1651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/>
            <a:t>C</a:t>
          </a:r>
          <a:r>
            <a:rPr lang="fr-FR" sz="1800" kern="1200" baseline="0"/>
            <a:t>ele mai afectate ţări</a:t>
          </a:r>
          <a:r>
            <a:rPr lang="ro-RO" sz="1800" kern="1200" baseline="0"/>
            <a:t>: </a:t>
          </a:r>
          <a:r>
            <a:rPr lang="fr-FR" sz="1800" kern="1200" baseline="0"/>
            <a:t>SUA, Japonia, China, Franţa, Germania, India, Italia, Australia </a:t>
          </a:r>
          <a:r>
            <a:rPr lang="ro-RO" sz="1800" kern="1200" baseline="0"/>
            <a:t>ș</a:t>
          </a:r>
          <a:r>
            <a:rPr lang="fr-FR" sz="1800" kern="1200" baseline="0"/>
            <a:t>i Marea Britanie</a:t>
          </a:r>
          <a:endParaRPr lang="en-US" sz="1800" kern="1200"/>
        </a:p>
      </dsp:txBody>
      <dsp:txXfrm>
        <a:off x="3314976" y="1602807"/>
        <a:ext cx="2984492" cy="1965600"/>
      </dsp:txXfrm>
    </dsp:sp>
    <dsp:sp modelId="{B1010B0C-4CDA-4941-B643-35C55D6A7BBF}">
      <dsp:nvSpPr>
        <dsp:cNvPr id="0" name=""/>
        <dsp:cNvSpPr/>
      </dsp:nvSpPr>
      <dsp:spPr>
        <a:xfrm>
          <a:off x="6637932" y="739968"/>
          <a:ext cx="1484283" cy="59"/>
        </a:xfrm>
        <a:prstGeom prst="rect">
          <a:avLst/>
        </a:prstGeom>
        <a:solidFill>
          <a:schemeClr val="accent2">
            <a:tint val="40000"/>
            <a:alpha val="90000"/>
            <a:hueOff val="-26867"/>
            <a:satOff val="-41000"/>
            <a:lumOff val="-4235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-26867"/>
              <a:satOff val="-41000"/>
              <a:lumOff val="-4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1EB881-4275-4DEE-8BB8-ADFC59952FB7}">
      <dsp:nvSpPr>
        <dsp:cNvPr id="0" name=""/>
        <dsp:cNvSpPr/>
      </dsp:nvSpPr>
      <dsp:spPr>
        <a:xfrm>
          <a:off x="7333476" y="20591"/>
          <a:ext cx="1589814" cy="1438812"/>
        </a:xfrm>
        <a:prstGeom prst="ellipse">
          <a:avLst/>
        </a:prstGeom>
        <a:gradFill rotWithShape="0">
          <a:gsLst>
            <a:gs pos="0">
              <a:schemeClr val="accent2">
                <a:hueOff val="-165653"/>
                <a:satOff val="-54335"/>
                <a:lumOff val="-1980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65653"/>
                <a:satOff val="-54335"/>
                <a:lumOff val="-1980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65653"/>
                <a:satOff val="-54335"/>
                <a:lumOff val="-1980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-165653"/>
              <a:satOff val="-54335"/>
              <a:lumOff val="-19803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1694" tIns="61694" rIns="61694" bIns="61694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/>
            <a:t>3</a:t>
          </a:r>
        </a:p>
      </dsp:txBody>
      <dsp:txXfrm>
        <a:off x="7333476" y="20591"/>
        <a:ext cx="1589814" cy="1438812"/>
      </dsp:txXfrm>
    </dsp:sp>
    <dsp:sp modelId="{2E22A745-5536-4175-9879-E4C9A4A95B0A}">
      <dsp:nvSpPr>
        <dsp:cNvPr id="0" name=""/>
        <dsp:cNvSpPr/>
      </dsp:nvSpPr>
      <dsp:spPr>
        <a:xfrm>
          <a:off x="6631079" y="1602807"/>
          <a:ext cx="298090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5823"/>
            <a:satOff val="-54667"/>
            <a:lumOff val="-5646"/>
            <a:alphaOff val="0"/>
          </a:schemeClr>
        </a:solidFill>
        <a:ln w="6350" cap="flat" cmpd="sng" algn="in">
          <a:solidFill>
            <a:schemeClr val="accent2">
              <a:tint val="40000"/>
              <a:alpha val="90000"/>
              <a:hueOff val="-35823"/>
              <a:satOff val="-54667"/>
              <a:lumOff val="-5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5137" tIns="165100" rIns="235137" bIns="1651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baseline="0" dirty="0"/>
            <a:t>P</a:t>
          </a:r>
          <a:r>
            <a:rPr lang="fr-FR" sz="1800" kern="1200" baseline="0" dirty="0"/>
            <a:t>este 35% </a:t>
          </a:r>
          <a:r>
            <a:rPr lang="fr-FR" sz="1800" kern="1200" baseline="0" dirty="0" err="1" smtClean="0"/>
            <a:t>din</a:t>
          </a:r>
          <a:r>
            <a:rPr lang="ro-RO" sz="1800" kern="1200" baseline="0" dirty="0" smtClean="0"/>
            <a:t>tre</a:t>
          </a:r>
          <a:r>
            <a:rPr lang="fr-FR" sz="1800" kern="1200" baseline="0" dirty="0" smtClean="0"/>
            <a:t> </a:t>
          </a:r>
          <a:r>
            <a:rPr lang="fr-FR" sz="1800" kern="1200" baseline="0" dirty="0" err="1"/>
            <a:t>abilită</a:t>
          </a:r>
          <a:r>
            <a:rPr lang="fr-FR" sz="1800" kern="1200" baseline="0" dirty="0"/>
            <a:t>țile </a:t>
          </a:r>
          <a:r>
            <a:rPr lang="ro-RO" sz="1800" kern="1200" baseline="0" dirty="0"/>
            <a:t>ș</a:t>
          </a:r>
          <a:r>
            <a:rPr lang="fr-FR" sz="1800" kern="1200" baseline="0" dirty="0"/>
            <a:t>i </a:t>
          </a:r>
          <a:r>
            <a:rPr lang="fr-FR" sz="1800" kern="1200" baseline="0" dirty="0" err="1"/>
            <a:t>competen</a:t>
          </a:r>
          <a:r>
            <a:rPr lang="ro-RO" sz="1800" kern="1200" baseline="0" dirty="0"/>
            <a:t>ț</a:t>
          </a:r>
          <a:r>
            <a:rPr lang="fr-FR" sz="1800" kern="1200" baseline="0" dirty="0" err="1"/>
            <a:t>ele</a:t>
          </a:r>
          <a:r>
            <a:rPr lang="fr-FR" sz="1800" kern="1200" baseline="0" dirty="0"/>
            <a:t> c</a:t>
          </a:r>
          <a:r>
            <a:rPr lang="ro-RO" sz="1800" kern="1200" baseline="0" dirty="0"/>
            <a:t>ă</a:t>
          </a:r>
          <a:r>
            <a:rPr lang="fr-FR" sz="1800" kern="1200" baseline="0" dirty="0" err="1"/>
            <a:t>utate</a:t>
          </a:r>
          <a:r>
            <a:rPr lang="fr-FR" sz="1800" kern="1200" baseline="0" dirty="0"/>
            <a:t> </a:t>
          </a:r>
          <a:r>
            <a:rPr lang="fr-FR" sz="1800" kern="1200" baseline="0" dirty="0" err="1"/>
            <a:t>acum</a:t>
          </a:r>
          <a:r>
            <a:rPr lang="fr-FR" sz="1800" kern="1200" baseline="0" dirty="0"/>
            <a:t> se vor </a:t>
          </a:r>
          <a:r>
            <a:rPr lang="fr-FR" sz="1800" kern="1200" baseline="0" dirty="0" err="1"/>
            <a:t>schimba</a:t>
          </a:r>
          <a:endParaRPr lang="en-US" sz="1800" kern="1200" dirty="0"/>
        </a:p>
      </dsp:txBody>
      <dsp:txXfrm>
        <a:off x="6631079" y="1602807"/>
        <a:ext cx="2980902" cy="196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FE2A5B-6E5C-46FD-9DB3-FA867DD827E5}">
      <dsp:nvSpPr>
        <dsp:cNvPr id="0" name=""/>
        <dsp:cNvSpPr/>
      </dsp:nvSpPr>
      <dsp:spPr>
        <a:xfrm>
          <a:off x="2157" y="341838"/>
          <a:ext cx="5199529" cy="28977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200" kern="1200" baseline="0" dirty="0"/>
            <a:t>Vor dispărea</a:t>
          </a:r>
          <a:r>
            <a:rPr lang="fr-FR" sz="5200" kern="1200" baseline="0" dirty="0"/>
            <a:t> </a:t>
          </a:r>
          <a:r>
            <a:rPr lang="fr-FR" sz="5200" b="1" kern="1200" baseline="0" dirty="0"/>
            <a:t>24,7 </a:t>
          </a:r>
          <a:r>
            <a:rPr lang="fr-FR" sz="5200" kern="1200" baseline="0" dirty="0" err="1"/>
            <a:t>milioane</a:t>
          </a:r>
          <a:r>
            <a:rPr lang="fr-FR" sz="5200" kern="1200" baseline="0" dirty="0"/>
            <a:t> de </a:t>
          </a:r>
          <a:r>
            <a:rPr lang="fr-FR" sz="5200" kern="1200" baseline="0" dirty="0" err="1"/>
            <a:t>locuri</a:t>
          </a:r>
          <a:r>
            <a:rPr lang="fr-FR" sz="5200" kern="1200" baseline="0" dirty="0"/>
            <a:t> de </a:t>
          </a:r>
          <a:r>
            <a:rPr lang="fr-FR" sz="5200" kern="1200" baseline="0" dirty="0" err="1"/>
            <a:t>muncă</a:t>
          </a:r>
          <a:r>
            <a:rPr lang="fr-FR" sz="5200" kern="1200" baseline="0" dirty="0"/>
            <a:t> </a:t>
          </a:r>
          <a:endParaRPr lang="en-US" sz="5200" kern="1200" dirty="0"/>
        </a:p>
      </dsp:txBody>
      <dsp:txXfrm>
        <a:off x="2157" y="341838"/>
        <a:ext cx="5199529" cy="2897723"/>
      </dsp:txXfrm>
    </dsp:sp>
    <dsp:sp modelId="{DC29D61A-916E-4299-B8BB-D7F6C9C7E21D}">
      <dsp:nvSpPr>
        <dsp:cNvPr id="0" name=""/>
        <dsp:cNvSpPr/>
      </dsp:nvSpPr>
      <dsp:spPr>
        <a:xfrm>
          <a:off x="5684640" y="341838"/>
          <a:ext cx="5218268" cy="289772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5200" kern="1200" baseline="0" dirty="0" smtClean="0"/>
            <a:t>Vor</a:t>
          </a:r>
          <a:r>
            <a:rPr lang="fr-FR" sz="5200" kern="1200" baseline="0" dirty="0" smtClean="0"/>
            <a:t> </a:t>
          </a:r>
          <a:r>
            <a:rPr lang="ro-RO" sz="5200" kern="1200" baseline="0" dirty="0"/>
            <a:t>fi create</a:t>
          </a:r>
          <a:r>
            <a:rPr lang="fr-FR" sz="5200" kern="1200" baseline="0" dirty="0"/>
            <a:t> </a:t>
          </a:r>
          <a:r>
            <a:rPr lang="fr-FR" sz="5200" b="1" kern="1200" baseline="0" dirty="0"/>
            <a:t>14,9</a:t>
          </a:r>
          <a:r>
            <a:rPr lang="fr-FR" sz="5200" kern="1200" baseline="0" dirty="0"/>
            <a:t> </a:t>
          </a:r>
          <a:r>
            <a:rPr lang="fr-FR" sz="5200" kern="1200" baseline="0" dirty="0" err="1"/>
            <a:t>milioane</a:t>
          </a:r>
          <a:r>
            <a:rPr lang="fr-FR" sz="5200" kern="1200" baseline="0" dirty="0"/>
            <a:t> de </a:t>
          </a:r>
          <a:r>
            <a:rPr lang="fr-FR" sz="5200" kern="1200" baseline="0" dirty="0" err="1"/>
            <a:t>noi</a:t>
          </a:r>
          <a:r>
            <a:rPr lang="fr-FR" sz="5200" kern="1200" baseline="0" dirty="0"/>
            <a:t> </a:t>
          </a:r>
          <a:r>
            <a:rPr lang="fr-FR" sz="5200" kern="1200" baseline="0" dirty="0" err="1"/>
            <a:t>locuri</a:t>
          </a:r>
          <a:r>
            <a:rPr lang="fr-FR" sz="5200" kern="1200" baseline="0" dirty="0"/>
            <a:t> de </a:t>
          </a:r>
          <a:r>
            <a:rPr lang="fr-FR" sz="5200" kern="1200" baseline="0" dirty="0" err="1"/>
            <a:t>muncă</a:t>
          </a:r>
          <a:endParaRPr lang="en-US" sz="5200" kern="1200" dirty="0"/>
        </a:p>
      </dsp:txBody>
      <dsp:txXfrm>
        <a:off x="5684640" y="341838"/>
        <a:ext cx="5218268" cy="2897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6F154-68F4-47A5-8F1E-6136121580D2}" type="datetimeFigureOut">
              <a:rPr lang="en-US" smtClean="0"/>
              <a:pPr/>
              <a:t>5/23/2018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29F53-643F-4E64-AC2E-82A223891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229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http://ec.europa.eu/information_society/newsroom/image/document/2018-20/ro-desi_2018-country-profile-lang_4AA75AEB-E1D5-EF09-F188F5E2FD2FE2DC_52353.pdf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858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89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89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89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089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robot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poate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munca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140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angajati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umani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Federația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Internațională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Robotică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2018 vor exista peste 1,3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milioane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roboți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noi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25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33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29F53-643F-4E64-AC2E-82A2238916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ea.paul@inaco.ro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EC2B4A13-0632-456F-A66A-2D0CDB9D3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568A552-34C4-41D2-A36B-9E86EC569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H="1">
            <a:off x="1730653" y="-921117"/>
            <a:ext cx="1756584" cy="4408488"/>
          </a:xfrm>
          <a:custGeom>
            <a:avLst/>
            <a:gdLst>
              <a:gd name="connsiteX0" fmla="*/ 1756584 w 1756584"/>
              <a:gd name="connsiteY0" fmla="*/ 4408488 h 4408488"/>
              <a:gd name="connsiteX1" fmla="*/ 1756584 w 1756584"/>
              <a:gd name="connsiteY1" fmla="*/ 0 h 4408488"/>
              <a:gd name="connsiteX2" fmla="*/ 1350810 w 1756584"/>
              <a:gd name="connsiteY2" fmla="*/ 0 h 4408488"/>
              <a:gd name="connsiteX3" fmla="*/ 1350810 w 1756584"/>
              <a:gd name="connsiteY3" fmla="*/ 4024068 h 4408488"/>
              <a:gd name="connsiteX4" fmla="*/ 0 w 1756584"/>
              <a:gd name="connsiteY4" fmla="*/ 4023445 h 4408488"/>
              <a:gd name="connsiteX5" fmla="*/ 0 w 1756584"/>
              <a:gd name="connsiteY5" fmla="*/ 440848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584" h="4408488">
                <a:moveTo>
                  <a:pt x="1756584" y="4408488"/>
                </a:moveTo>
                <a:lnTo>
                  <a:pt x="1756584" y="0"/>
                </a:lnTo>
                <a:lnTo>
                  <a:pt x="1350810" y="0"/>
                </a:lnTo>
                <a:lnTo>
                  <a:pt x="1350810" y="4024068"/>
                </a:lnTo>
                <a:lnTo>
                  <a:pt x="0" y="4023445"/>
                </a:lnTo>
                <a:lnTo>
                  <a:pt x="0" y="44084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B8BE655E-142C-41C9-895E-54D55EDDA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5400000" flipV="1">
            <a:off x="8673443" y="2182330"/>
            <a:ext cx="1755930" cy="4408488"/>
          </a:xfrm>
          <a:custGeom>
            <a:avLst/>
            <a:gdLst>
              <a:gd name="connsiteX0" fmla="*/ 0 w 1755930"/>
              <a:gd name="connsiteY0" fmla="*/ 4023420 h 4408488"/>
              <a:gd name="connsiteX1" fmla="*/ 1 w 1755930"/>
              <a:gd name="connsiteY1" fmla="*/ 4408488 h 4408488"/>
              <a:gd name="connsiteX2" fmla="*/ 1755930 w 1755930"/>
              <a:gd name="connsiteY2" fmla="*/ 4408488 h 4408488"/>
              <a:gd name="connsiteX3" fmla="*/ 1755930 w 1755930"/>
              <a:gd name="connsiteY3" fmla="*/ 0 h 4408488"/>
              <a:gd name="connsiteX4" fmla="*/ 1350156 w 1755930"/>
              <a:gd name="connsiteY4" fmla="*/ 0 h 4408488"/>
              <a:gd name="connsiteX5" fmla="*/ 1350156 w 1755930"/>
              <a:gd name="connsiteY5" fmla="*/ 4023628 h 440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30" h="4408488">
                <a:moveTo>
                  <a:pt x="0" y="4023420"/>
                </a:moveTo>
                <a:lnTo>
                  <a:pt x="1" y="4408488"/>
                </a:lnTo>
                <a:lnTo>
                  <a:pt x="1755930" y="4408488"/>
                </a:lnTo>
                <a:lnTo>
                  <a:pt x="1755930" y="0"/>
                </a:lnTo>
                <a:lnTo>
                  <a:pt x="1350156" y="0"/>
                </a:lnTo>
                <a:lnTo>
                  <a:pt x="1350156" y="402362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98CC593-9FF4-46EF-81AE-2D26922F1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6453386"/>
            <a:ext cx="12191998" cy="4046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DECA4-F031-4E2F-A873-9B59E03A1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006" y="1301303"/>
            <a:ext cx="9969910" cy="2422466"/>
          </a:xfrm>
        </p:spPr>
        <p:txBody>
          <a:bodyPr anchor="b">
            <a:normAutofit/>
          </a:bodyPr>
          <a:lstStyle/>
          <a:p>
            <a:r>
              <a:rPr lang="en-US" sz="6100" dirty="0" err="1"/>
              <a:t>Impactul</a:t>
            </a:r>
            <a:r>
              <a:rPr lang="en-US" sz="6100" dirty="0"/>
              <a:t> </a:t>
            </a:r>
            <a:r>
              <a:rPr lang="en-US" sz="6100" dirty="0" err="1"/>
              <a:t>digitaliz</a:t>
            </a:r>
            <a:r>
              <a:rPr lang="ro-RO" sz="6100" dirty="0"/>
              <a:t>ă</a:t>
            </a:r>
            <a:r>
              <a:rPr lang="en-US" sz="6100" dirty="0" err="1"/>
              <a:t>rii</a:t>
            </a:r>
            <a:r>
              <a:rPr lang="en-US" sz="6100" dirty="0"/>
              <a:t> </a:t>
            </a:r>
            <a:r>
              <a:rPr lang="en-US" sz="6100" dirty="0" err="1"/>
              <a:t>asupra</a:t>
            </a:r>
            <a:r>
              <a:rPr lang="en-US" sz="6100" dirty="0"/>
              <a:t> for</a:t>
            </a:r>
            <a:r>
              <a:rPr lang="ro-RO" sz="6100" dirty="0"/>
              <a:t>ț</a:t>
            </a:r>
            <a:r>
              <a:rPr lang="en-US" sz="6100" dirty="0" err="1"/>
              <a:t>ei</a:t>
            </a:r>
            <a:r>
              <a:rPr lang="en-US" sz="6100" dirty="0"/>
              <a:t> de </a:t>
            </a:r>
            <a:r>
              <a:rPr lang="en-US" sz="6100" dirty="0" err="1"/>
              <a:t>munc</a:t>
            </a:r>
            <a:r>
              <a:rPr lang="ro-RO" sz="6100" dirty="0"/>
              <a:t>ă</a:t>
            </a:r>
            <a:endParaRPr lang="en-US" sz="6100" dirty="0"/>
          </a:p>
        </p:txBody>
      </p:sp>
      <p:pic>
        <p:nvPicPr>
          <p:cNvPr id="8" name="Picture 7" descr="Logo letterhea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7" y="376518"/>
            <a:ext cx="3603810" cy="10219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7883" y="4819446"/>
            <a:ext cx="678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dirty="0" smtClean="0"/>
              <a:t>Andreea PAUL și Alexandra CERNIAN, 24 mai 2018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363297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3172A38-E7F5-4423-83E6-F6A7A103C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CÂt de digitalizată este România?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213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România se află pe ultima poziție între cele 28 de state membre ale UE în DESI 2018.</a:t>
            </a:r>
            <a:endParaRPr lang="en-US" dirty="0"/>
          </a:p>
        </p:txBody>
      </p:sp>
      <p:pic>
        <p:nvPicPr>
          <p:cNvPr id="5" name="Content Placeholder 4" descr="A picture containing writing implement, stationary&#10;&#10;Description generated with high confidence">
            <a:extLst>
              <a:ext uri="{FF2B5EF4-FFF2-40B4-BE49-F238E27FC236}">
                <a16:creationId xmlns:a16="http://schemas.microsoft.com/office/drawing/2014/main" xmlns="" id="{EC0B46DE-C0F7-4573-AC6F-2C39A70E2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1241287"/>
            <a:ext cx="11226799" cy="50520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6824" y="416424"/>
            <a:ext cx="1097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/>
              <a:t>România se află pe ultima poziție în UE </a:t>
            </a:r>
            <a:r>
              <a:rPr lang="ro-RO" sz="2400" dirty="0" smtClean="0"/>
              <a:t>la i</a:t>
            </a:r>
            <a:r>
              <a:rPr lang="it-IT" sz="2400" dirty="0" smtClean="0"/>
              <a:t>ndicele economiei și societății digitale (DESI)</a:t>
            </a:r>
            <a:r>
              <a:rPr lang="ro-RO" sz="2400" dirty="0" smtClean="0"/>
              <a:t> </a:t>
            </a:r>
            <a:r>
              <a:rPr lang="it-IT" sz="2400" dirty="0" smtClean="0"/>
              <a:t>pentru anul 2018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860612" y="6293223"/>
            <a:ext cx="10936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Sursa: DESI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640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7649B1-EA54-4416-AAFC-FF408060C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F90645-41AD-48B1-BBA5-87A242A89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71" y="4707686"/>
            <a:ext cx="6797262" cy="1587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10502-B2D3-433E-93A4-4EF9DD49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3" y="631372"/>
            <a:ext cx="4350014" cy="5606142"/>
          </a:xfrm>
        </p:spPr>
        <p:txBody>
          <a:bodyPr>
            <a:normAutofit/>
          </a:bodyPr>
          <a:lstStyle/>
          <a:p>
            <a:r>
              <a:rPr lang="ro-RO" dirty="0"/>
              <a:t>INTEGRAREA TEHNOLOGIILOR DIGITALE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8DA86B-688E-4A1B-8F18-A826B91A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481" y="631371"/>
            <a:ext cx="6797262" cy="374468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privește</a:t>
            </a:r>
            <a:r>
              <a:rPr lang="en-US" dirty="0"/>
              <a:t> </a:t>
            </a:r>
            <a:r>
              <a:rPr lang="en-US" dirty="0" err="1"/>
              <a:t>integrarea</a:t>
            </a:r>
            <a:r>
              <a:rPr lang="en-US" dirty="0"/>
              <a:t> </a:t>
            </a:r>
            <a:r>
              <a:rPr lang="en-US" dirty="0" err="1"/>
              <a:t>tehnologiei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întreprinderilor</a:t>
            </a:r>
            <a:r>
              <a:rPr lang="en-US" dirty="0"/>
              <a:t>, </a:t>
            </a:r>
            <a:r>
              <a:rPr lang="en-US" dirty="0" err="1"/>
              <a:t>România</a:t>
            </a:r>
            <a:r>
              <a:rPr lang="en-US" dirty="0"/>
              <a:t> </a:t>
            </a:r>
            <a:r>
              <a:rPr lang="en-US" dirty="0" err="1"/>
              <a:t>rămâne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continuare</a:t>
            </a:r>
            <a:r>
              <a:rPr lang="en-US" dirty="0"/>
              <a:t> la </a:t>
            </a:r>
            <a:r>
              <a:rPr lang="en-US" dirty="0" err="1"/>
              <a:t>finalul</a:t>
            </a:r>
            <a:r>
              <a:rPr lang="en-US" dirty="0"/>
              <a:t> </a:t>
            </a:r>
            <a:r>
              <a:rPr lang="en-US" dirty="0" err="1"/>
              <a:t>clasamentului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înregistrează</a:t>
            </a:r>
            <a:r>
              <a:rPr lang="en-US" dirty="0"/>
              <a:t> </a:t>
            </a:r>
            <a:r>
              <a:rPr lang="en-US" dirty="0" err="1"/>
              <a:t>progrese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 smtClean="0"/>
              <a:t>România</a:t>
            </a:r>
            <a:r>
              <a:rPr lang="en-US" dirty="0" smtClean="0"/>
              <a:t> </a:t>
            </a:r>
            <a:r>
              <a:rPr lang="en-US" dirty="0"/>
              <a:t>are un </a:t>
            </a:r>
            <a:r>
              <a:rPr lang="en-US" dirty="0" err="1"/>
              <a:t>scor</a:t>
            </a:r>
            <a:r>
              <a:rPr lang="en-US" dirty="0"/>
              <a:t> de 17,8,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scădere</a:t>
            </a:r>
            <a:r>
              <a:rPr lang="en-US" dirty="0"/>
              <a:t> </a:t>
            </a:r>
            <a:r>
              <a:rPr lang="ro-RO" dirty="0" smtClean="0"/>
              <a:t>cu 4% </a:t>
            </a:r>
            <a:r>
              <a:rPr lang="en-US" dirty="0" err="1" smtClean="0"/>
              <a:t>față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anul</a:t>
            </a:r>
            <a:r>
              <a:rPr lang="en-US" dirty="0"/>
              <a:t> </a:t>
            </a:r>
            <a:r>
              <a:rPr lang="en-US" dirty="0" err="1"/>
              <a:t>trecut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media UE a </a:t>
            </a:r>
            <a:r>
              <a:rPr lang="en-US" dirty="0" err="1"/>
              <a:t>crescut</a:t>
            </a:r>
            <a:r>
              <a:rPr lang="en-US" dirty="0"/>
              <a:t> cu </a:t>
            </a:r>
            <a:r>
              <a:rPr lang="en-US" dirty="0" smtClean="0"/>
              <a:t>9% </a:t>
            </a:r>
            <a:r>
              <a:rPr lang="en-US" dirty="0" err="1"/>
              <a:t>comparativ</a:t>
            </a:r>
            <a:r>
              <a:rPr lang="en-US" dirty="0"/>
              <a:t> cu DESI 2017. </a:t>
            </a:r>
            <a:endParaRPr lang="ro-RO" dirty="0"/>
          </a:p>
          <a:p>
            <a:r>
              <a:rPr lang="vi-VN" dirty="0" smtClean="0"/>
              <a:t>România încă nu are o strategie națională clară pentru digitalizarea industriei</a:t>
            </a:r>
            <a:r>
              <a:rPr lang="ro-RO" dirty="0" smtClean="0"/>
              <a:t> proprii</a:t>
            </a:r>
            <a:r>
              <a:rPr lang="vi-VN" dirty="0" smtClean="0"/>
              <a:t> </a:t>
            </a:r>
            <a:r>
              <a:rPr lang="ro-RO" dirty="0" smtClean="0"/>
              <a:t>-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exploata</a:t>
            </a:r>
            <a:r>
              <a:rPr lang="en-US" dirty="0"/>
              <a:t> </a:t>
            </a:r>
            <a:r>
              <a:rPr lang="en-US" dirty="0" err="1"/>
              <a:t>oportunitățile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important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o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clară</a:t>
            </a:r>
            <a:r>
              <a:rPr lang="en-US" dirty="0"/>
              <a:t> de </a:t>
            </a:r>
            <a:r>
              <a:rPr lang="en-US" dirty="0" err="1"/>
              <a:t>digitalizare</a:t>
            </a:r>
            <a:r>
              <a:rPr lang="en-US" dirty="0"/>
              <a:t> a </a:t>
            </a:r>
            <a:r>
              <a:rPr lang="en-US" dirty="0" err="1"/>
              <a:t>întreprinderilor</a:t>
            </a:r>
            <a:r>
              <a:rPr lang="en-US" dirty="0"/>
              <a:t> din </a:t>
            </a:r>
            <a:r>
              <a:rPr lang="en-US" dirty="0" err="1"/>
              <a:t>sectoarele</a:t>
            </a:r>
            <a:r>
              <a:rPr lang="en-US" dirty="0"/>
              <a:t> creative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sectorul</a:t>
            </a:r>
            <a:r>
              <a:rPr lang="en-US" dirty="0"/>
              <a:t> TIC, a </a:t>
            </a:r>
            <a:r>
              <a:rPr lang="en-US" dirty="0" err="1"/>
              <a:t>comunităților</a:t>
            </a:r>
            <a:r>
              <a:rPr lang="en-US" dirty="0"/>
              <a:t> de </a:t>
            </a:r>
            <a:r>
              <a:rPr lang="en-US" dirty="0" err="1"/>
              <a:t>programatori</a:t>
            </a:r>
            <a:r>
              <a:rPr lang="en-US" dirty="0"/>
              <a:t>, a </a:t>
            </a:r>
            <a:r>
              <a:rPr lang="en-US" dirty="0" err="1"/>
              <a:t>antreprenorilor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asociațiilor</a:t>
            </a:r>
            <a:r>
              <a:rPr lang="en-US" dirty="0"/>
              <a:t> </a:t>
            </a:r>
            <a:r>
              <a:rPr lang="en-US" dirty="0" err="1"/>
              <a:t>civice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profesionale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5893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C3CD01-0D64-4423-9780-7117EF81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03" y="1387733"/>
            <a:ext cx="6267966" cy="3647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CEFCC-A57C-4294-85E8-231F2B68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cap="all"/>
              <a:t>Integrarea tehnologiei digitale în organizații</a:t>
            </a:r>
          </a:p>
        </p:txBody>
      </p:sp>
    </p:spTree>
    <p:extLst>
      <p:ext uri="{BB962C8B-B14F-4D97-AF65-F5344CB8AC3E}">
        <p14:creationId xmlns:p14="http://schemas.microsoft.com/office/powerpoint/2010/main" xmlns="" val="160076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7649B1-EA54-4416-AAFC-FF408060C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6B6F3-DCDC-4004-B051-6610CF49E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44" y="631372"/>
            <a:ext cx="3135086" cy="5606142"/>
          </a:xfrm>
        </p:spPr>
        <p:txBody>
          <a:bodyPr>
            <a:normAutofit/>
          </a:bodyPr>
          <a:lstStyle/>
          <a:p>
            <a:r>
              <a:rPr lang="ro-RO" dirty="0" smtClean="0"/>
              <a:t>CAPITALUL UMAN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D046E2-0D8D-47B3-81E5-4AEEBF79D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894" y="631371"/>
            <a:ext cx="7996518" cy="374468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1500" dirty="0" smtClean="0"/>
              <a:t>România se clasează</a:t>
            </a:r>
            <a:r>
              <a:rPr lang="ro-RO" sz="1500" dirty="0" smtClean="0">
                <a:latin typeface="Franklin Gothic Book" pitchFamily="34" charset="0"/>
              </a:rPr>
              <a:t> </a:t>
            </a:r>
            <a:r>
              <a:rPr lang="vi-VN" sz="1500" dirty="0" smtClean="0"/>
              <a:t>mult sub media UE </a:t>
            </a:r>
            <a:r>
              <a:rPr lang="ro-RO" sz="1500" dirty="0" smtClean="0">
                <a:latin typeface="Franklin Gothic Book" pitchFamily="34" charset="0"/>
              </a:rPr>
              <a:t>la</a:t>
            </a:r>
            <a:r>
              <a:rPr lang="vi-VN" sz="1500" dirty="0" smtClean="0"/>
              <a:t> utilizatori</a:t>
            </a:r>
            <a:r>
              <a:rPr lang="ro-RO" sz="1500" dirty="0" smtClean="0">
                <a:latin typeface="Franklin Gothic Book" pitchFamily="34" charset="0"/>
              </a:rPr>
              <a:t>i</a:t>
            </a:r>
            <a:r>
              <a:rPr lang="vi-VN" sz="1500" dirty="0" smtClean="0"/>
              <a:t> de internet, însă se înregistrează progrese, din ce în ce mai multe persoane începând să folosească internetul și să își îmbunătățească treptat competențele digitale </a:t>
            </a:r>
            <a:endParaRPr lang="ro-RO" sz="1500" dirty="0" smtClean="0">
              <a:latin typeface="Franklin Gothic Book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1500" dirty="0" smtClean="0"/>
              <a:t>Doar 61% dintre cetățenii României utilizează în mod regulat internetul</a:t>
            </a:r>
            <a:r>
              <a:rPr lang="ro-RO" sz="1500" dirty="0" smtClean="0">
                <a:latin typeface="Franklin Gothic Book" pitchFamily="34" charset="0"/>
              </a:rPr>
              <a:t> (</a:t>
            </a:r>
            <a:r>
              <a:rPr lang="vi-VN" sz="1500" dirty="0" smtClean="0"/>
              <a:t>media UE</a:t>
            </a:r>
            <a:r>
              <a:rPr lang="ro-RO" sz="1500" dirty="0" smtClean="0">
                <a:latin typeface="Franklin Gothic Book" pitchFamily="34" charset="0"/>
              </a:rPr>
              <a:t>:</a:t>
            </a:r>
            <a:r>
              <a:rPr lang="vi-VN" sz="1500" dirty="0" smtClean="0"/>
              <a:t> 81%</a:t>
            </a:r>
            <a:r>
              <a:rPr lang="ro-RO" sz="1500" dirty="0" smtClean="0">
                <a:latin typeface="Franklin Gothic Book" pitchFamily="34" charset="0"/>
              </a:rPr>
              <a:t>)</a:t>
            </a:r>
            <a:r>
              <a:rPr lang="vi-VN" sz="1500" dirty="0" smtClean="0"/>
              <a:t>. </a:t>
            </a:r>
            <a:endParaRPr lang="ro-RO" sz="1500" dirty="0" smtClean="0">
              <a:latin typeface="Franklin Gothic Book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1500" dirty="0" smtClean="0">
                <a:latin typeface="Franklin Gothic Book" pitchFamily="34" charset="0"/>
              </a:rPr>
              <a:t>La </a:t>
            </a:r>
            <a:r>
              <a:rPr lang="vi-VN" sz="1500" dirty="0" smtClean="0"/>
              <a:t>competențele digitale de bază, România nu prezintă îmbunătățiri semnificative comparativ cu anul trecut, iar media UE este de aproape două ori mai mare (57%). </a:t>
            </a:r>
            <a:endParaRPr lang="ro-RO" sz="1500" dirty="0" smtClean="0">
              <a:latin typeface="Franklin Gothic Book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1500" dirty="0" smtClean="0">
                <a:latin typeface="Franklin Gothic Book" pitchFamily="34" charset="0"/>
              </a:rPr>
              <a:t>La </a:t>
            </a:r>
            <a:r>
              <a:rPr lang="vi-VN" sz="1500" dirty="0" smtClean="0"/>
              <a:t>specialiștii TIC, România a înregistrat un progres redus, doar 2% dintre angajați fiind încadrați ca specialiști TIC. Numărul tot mai mare de posturi libere în domeniul TI ar putea duce la creșterea numărului de specialiști TIC în viitor. </a:t>
            </a:r>
            <a:endParaRPr lang="ro-RO" sz="1500" dirty="0" smtClean="0">
              <a:latin typeface="Franklin Gothic Book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1500" dirty="0" smtClean="0"/>
              <a:t>Cota cetățenilor români între 20 și 29 de ani care dețin o diplomă de licență în științe, tehnologie, inginerie și matematică (STEM) a scăzut de la 16,6 la 14,4, față de 19,1 </a:t>
            </a:r>
            <a:r>
              <a:rPr lang="ro-RO" sz="1500" dirty="0" smtClean="0"/>
              <a:t>la mia de persoane </a:t>
            </a:r>
            <a:r>
              <a:rPr lang="vi-VN" sz="1500" dirty="0" smtClean="0"/>
              <a:t>în UE.</a:t>
            </a:r>
            <a:endParaRPr lang="en-US" sz="1500" dirty="0">
              <a:latin typeface="Franklin Gothic Boo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1131" t="25397" r="32024" b="59873"/>
          <a:stretch>
            <a:fillRect/>
          </a:stretch>
        </p:blipFill>
        <p:spPr bwMode="auto">
          <a:xfrm>
            <a:off x="3905282" y="4623749"/>
            <a:ext cx="7631224" cy="17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3061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CEFCC-A57C-4294-85E8-231F2B68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4100" cap="all" dirty="0" smtClean="0"/>
              <a:t>CAPITALUL UMAN</a:t>
            </a:r>
            <a:endParaRPr lang="en-US" sz="4100" cap="all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20714" t="42963" r="21667" b="15190"/>
          <a:stretch>
            <a:fillRect/>
          </a:stretch>
        </p:blipFill>
        <p:spPr bwMode="auto">
          <a:xfrm>
            <a:off x="1055777" y="2442725"/>
            <a:ext cx="6291697" cy="257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990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î</a:t>
            </a:r>
            <a:r>
              <a:rPr lang="vi-VN" dirty="0" smtClean="0"/>
              <a:t>n prezent, sunt acoperite doar 20% din nevoile pieței. </a:t>
            </a:r>
            <a:r>
              <a:rPr lang="ro-RO" dirty="0" smtClean="0"/>
              <a:t>Cauza: lipsa </a:t>
            </a:r>
            <a:r>
              <a:rPr lang="vi-VN" dirty="0" smtClean="0"/>
              <a:t>profesorilor de STEM în mediul academic</a:t>
            </a:r>
            <a:r>
              <a:rPr lang="ro-RO" dirty="0" smtClean="0"/>
              <a:t> și a </a:t>
            </a:r>
            <a:r>
              <a:rPr lang="vi-VN" dirty="0" smtClean="0"/>
              <a:t>programe</a:t>
            </a:r>
            <a:r>
              <a:rPr lang="ro-RO" dirty="0" smtClean="0"/>
              <a:t>lor</a:t>
            </a:r>
            <a:r>
              <a:rPr lang="vi-VN" dirty="0" smtClean="0"/>
              <a:t> de formare </a:t>
            </a:r>
            <a:r>
              <a:rPr lang="ro-RO" dirty="0" smtClean="0"/>
              <a:t>pentru a fi </a:t>
            </a:r>
            <a:r>
              <a:rPr lang="vi-VN" dirty="0" smtClean="0"/>
              <a:t>la curent cu dezvoltările rapide în acest domeniu.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1012" y="331694"/>
            <a:ext cx="11582400" cy="1066800"/>
          </a:xfrm>
        </p:spPr>
        <p:txBody>
          <a:bodyPr/>
          <a:lstStyle/>
          <a:p>
            <a:pPr algn="ctr">
              <a:buNone/>
            </a:pPr>
            <a:r>
              <a:rPr lang="ro-RO" b="1" dirty="0" smtClean="0"/>
              <a:t>	D</a:t>
            </a:r>
            <a:r>
              <a:rPr lang="vi-VN" b="1" dirty="0" smtClean="0"/>
              <a:t>ecalaj semnificativ între nevoile pieței </a:t>
            </a:r>
            <a:r>
              <a:rPr lang="ro-RO" b="1" dirty="0" smtClean="0"/>
              <a:t>de absolvenți STEM </a:t>
            </a:r>
            <a:r>
              <a:rPr lang="vi-VN" b="1" dirty="0" smtClean="0"/>
              <a:t>și oferta universităților</a:t>
            </a:r>
            <a:endParaRPr lang="en-GB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858" y="871369"/>
            <a:ext cx="8231564" cy="554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26371" y="6400809"/>
            <a:ext cx="2571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 smtClean="0"/>
              <a:t>Sursa: Paul (INACO, 2018)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8799756" y="2538823"/>
            <a:ext cx="3195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dirty="0" smtClean="0"/>
              <a:t> Î</a:t>
            </a:r>
            <a:r>
              <a:rPr lang="vi-VN" dirty="0" smtClean="0"/>
              <a:t>n prezent, sunt acoperite doar 20% din nevoile pieței. </a:t>
            </a:r>
            <a:endParaRPr lang="ro-RO" dirty="0" smtClean="0"/>
          </a:p>
          <a:p>
            <a:pPr>
              <a:buFont typeface="Arial" pitchFamily="34" charset="0"/>
              <a:buChar char="•"/>
            </a:pPr>
            <a:endParaRPr lang="ro-RO" dirty="0" smtClean="0"/>
          </a:p>
          <a:p>
            <a:pPr>
              <a:buFont typeface="Arial" pitchFamily="34" charset="0"/>
              <a:buChar char="•"/>
            </a:pPr>
            <a:endParaRPr lang="ro-RO" dirty="0" smtClean="0"/>
          </a:p>
          <a:p>
            <a:pPr>
              <a:buFont typeface="Arial" pitchFamily="34" charset="0"/>
              <a:buChar char="•"/>
            </a:pPr>
            <a:endParaRPr lang="ro-RO" dirty="0" smtClean="0"/>
          </a:p>
          <a:p>
            <a:pPr>
              <a:buFont typeface="Arial" pitchFamily="34" charset="0"/>
              <a:buChar char="•"/>
            </a:pPr>
            <a:r>
              <a:rPr lang="ro-RO" dirty="0" smtClean="0"/>
              <a:t> Cauza: lipsa </a:t>
            </a:r>
            <a:r>
              <a:rPr lang="vi-VN" dirty="0" smtClean="0"/>
              <a:t>profesorilor de STEM în mediul academic</a:t>
            </a:r>
            <a:r>
              <a:rPr lang="ro-RO" dirty="0" smtClean="0"/>
              <a:t> și a </a:t>
            </a:r>
            <a:r>
              <a:rPr lang="vi-VN" dirty="0" smtClean="0"/>
              <a:t>programe</a:t>
            </a:r>
            <a:r>
              <a:rPr lang="ro-RO" dirty="0" smtClean="0"/>
              <a:t>lor</a:t>
            </a:r>
            <a:r>
              <a:rPr lang="vi-VN" dirty="0" smtClean="0"/>
              <a:t> de formare </a:t>
            </a:r>
            <a:r>
              <a:rPr lang="ro-RO" dirty="0" smtClean="0"/>
              <a:t>pentru a fi </a:t>
            </a:r>
            <a:r>
              <a:rPr lang="vi-VN" dirty="0" smtClean="0"/>
              <a:t>la curent cu dezvoltările rapide în acest domeniu.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6401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1039906" y="2285999"/>
            <a:ext cx="10130118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o-RO" sz="4000" dirty="0" smtClean="0">
                <a:latin typeface="Times New Roman" pitchFamily="18" charset="0"/>
                <a:cs typeface="Times New Roman" pitchFamily="18" charset="0"/>
              </a:rPr>
              <a:t>	Când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elibere</a:t>
            </a:r>
            <a:r>
              <a:rPr lang="ro-RO" sz="4000" dirty="0">
                <a:latin typeface="Times New Roman" pitchFamily="18" charset="0"/>
                <a:cs typeface="Times New Roman" pitchFamily="18" charset="0"/>
              </a:rPr>
              <a:t>ază România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ultimul loc în UE la ponderea resursei umane angajate în știință și tehnologie</a:t>
            </a:r>
            <a:r>
              <a:rPr lang="ro-RO" sz="4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ro-RO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40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382" y="-7962"/>
            <a:ext cx="9154613" cy="68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76401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">
            <a:extLst>
              <a:ext uri="{FF2B5EF4-FFF2-40B4-BE49-F238E27FC236}">
                <a16:creationId xmlns:a16="http://schemas.microsoft.com/office/drawing/2014/main" xmlns="" id="{449BC34D-9C23-4D6D-8213-1F471AF85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xmlns="" id="{FA0F5D6C-5025-4D7E-82DD-C2C6FDA1E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xmlns="" id="{E2AF2C17-4AB4-4402-B84B-129EF95D1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1F9A0C1C-8ABC-401B-8FE9-AC9327C4C5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xmlns="" id="{BA5783C3-2F96-40A7-A24F-30CB07AA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3" name="Freeform 6">
            <a:extLst>
              <a:ext uri="{FF2B5EF4-FFF2-40B4-BE49-F238E27FC236}">
                <a16:creationId xmlns:a16="http://schemas.microsoft.com/office/drawing/2014/main" xmlns="" id="{A9D08DBA-0326-4C4E-ACFB-576F3ABDD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CEFCC-A57C-4294-85E8-231F2B68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8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o-RO" sz="4100" cap="all" dirty="0" smtClean="0"/>
              <a:t>Contact</a:t>
            </a:r>
            <a:endParaRPr lang="en-US" sz="4100" cap="all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7DCEFCC-A57C-4294-85E8-231F2B6846F2}"/>
              </a:ext>
            </a:extLst>
          </p:cNvPr>
          <p:cNvSpPr txBox="1">
            <a:spLocks/>
          </p:cNvSpPr>
          <p:nvPr/>
        </p:nvSpPr>
        <p:spPr>
          <a:xfrm>
            <a:off x="1098961" y="2169458"/>
            <a:ext cx="6126592" cy="2761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E8DA86B-688E-4A1B-8F18-A826B91A6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425" y="2567749"/>
            <a:ext cx="5540188" cy="19863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3200" dirty="0" smtClean="0"/>
              <a:t>E-mail: </a:t>
            </a:r>
            <a:r>
              <a:rPr lang="ro-RO" sz="3200" dirty="0" smtClean="0">
                <a:hlinkClick r:id="rId3"/>
              </a:rPr>
              <a:t>andreea.paul@inaco.ro</a:t>
            </a:r>
            <a:endParaRPr lang="ro-RO" sz="3200" dirty="0" smtClean="0"/>
          </a:p>
          <a:p>
            <a:pPr>
              <a:buNone/>
            </a:pPr>
            <a:r>
              <a:rPr lang="ro-RO" sz="3200" dirty="0" smtClean="0"/>
              <a:t>Tel: 0722.637.140</a:t>
            </a:r>
          </a:p>
          <a:p>
            <a:pPr>
              <a:buNone/>
            </a:pPr>
            <a:r>
              <a:rPr lang="ro-RO" sz="3200" dirty="0" smtClean="0"/>
              <a:t>www.inaco.ro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1990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E2B8A2D-F46F-4DA5-8AFF-BC57461C28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92BAD85-00E4-4D0A-993C-8372E78E1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8C6F1F67-4C02-453B-9666-48C4ACFA3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49579" y="643467"/>
            <a:ext cx="2705100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90D8B2-CB49-4E0E-8EEA-8A10F41D5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579" y="3509434"/>
            <a:ext cx="2705100" cy="27051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E51A0-3FA0-484F-AAC9-2DE5F77F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ro-RO" b="1" dirty="0"/>
              <a:t>A patra revoluție digitală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5333-FAB4-4CBA-AE13-90E69E4C0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fr-FR" sz="2400" dirty="0" err="1"/>
              <a:t>Până</a:t>
            </a:r>
            <a:r>
              <a:rPr lang="fr-FR" sz="2400" dirty="0"/>
              <a:t> </a:t>
            </a:r>
            <a:r>
              <a:rPr lang="fr-FR" sz="2400" dirty="0" err="1"/>
              <a:t>în</a:t>
            </a:r>
            <a:r>
              <a:rPr lang="fr-FR" sz="2400" dirty="0"/>
              <a:t> 2025, a </a:t>
            </a:r>
            <a:r>
              <a:rPr lang="fr-FR" sz="2400" dirty="0" err="1"/>
              <a:t>patra</a:t>
            </a:r>
            <a:r>
              <a:rPr lang="fr-FR" sz="2400" dirty="0"/>
              <a:t> </a:t>
            </a:r>
            <a:r>
              <a:rPr lang="fr-FR" sz="2400" dirty="0" err="1"/>
              <a:t>revoluție</a:t>
            </a:r>
            <a:r>
              <a:rPr lang="fr-FR" sz="2400" dirty="0"/>
              <a:t> </a:t>
            </a:r>
            <a:r>
              <a:rPr lang="fr-FR" sz="2400" dirty="0" err="1"/>
              <a:t>industrială</a:t>
            </a:r>
            <a:r>
              <a:rPr lang="fr-FR" sz="2400" dirty="0"/>
              <a:t> va </a:t>
            </a:r>
            <a:r>
              <a:rPr lang="fr-FR" sz="2400" dirty="0" err="1"/>
              <a:t>aduce</a:t>
            </a:r>
            <a:r>
              <a:rPr lang="fr-FR" sz="2400" dirty="0"/>
              <a:t> </a:t>
            </a:r>
            <a:r>
              <a:rPr lang="fr-FR" sz="2400" dirty="0" err="1"/>
              <a:t>dezvolt</a:t>
            </a:r>
            <a:r>
              <a:rPr lang="ro-RO" sz="2400" dirty="0"/>
              <a:t>ă</a:t>
            </a:r>
            <a:r>
              <a:rPr lang="fr-FR" sz="2400" dirty="0"/>
              <a:t>ri </a:t>
            </a:r>
            <a:r>
              <a:rPr lang="fr-FR" sz="2400" dirty="0" err="1"/>
              <a:t>uimitoare</a:t>
            </a:r>
            <a:r>
              <a:rPr lang="fr-FR" sz="2400" dirty="0"/>
              <a:t> </a:t>
            </a:r>
            <a:r>
              <a:rPr lang="ro-RO" sz="2400" dirty="0"/>
              <a:t>î</a:t>
            </a:r>
            <a:r>
              <a:rPr lang="fr-FR" sz="2400" dirty="0"/>
              <a:t>n </a:t>
            </a:r>
            <a:r>
              <a:rPr lang="ro-RO" sz="2400" dirty="0" err="1" smtClean="0"/>
              <a:t>i</a:t>
            </a:r>
            <a:r>
              <a:rPr lang="fr-FR" sz="2400" dirty="0" err="1" smtClean="0"/>
              <a:t>nteligen</a:t>
            </a:r>
            <a:r>
              <a:rPr lang="ro-RO" sz="2400" dirty="0" smtClean="0"/>
              <a:t>ț</a:t>
            </a:r>
            <a:r>
              <a:rPr lang="fr-FR" sz="2400" dirty="0" smtClean="0"/>
              <a:t>a </a:t>
            </a:r>
            <a:r>
              <a:rPr lang="ro-RO" sz="2400" dirty="0" err="1" smtClean="0"/>
              <a:t>a</a:t>
            </a:r>
            <a:r>
              <a:rPr lang="fr-FR" sz="2400" dirty="0" err="1" smtClean="0"/>
              <a:t>rtificial</a:t>
            </a:r>
            <a:r>
              <a:rPr lang="ro-RO" sz="2400" dirty="0"/>
              <a:t>ă</a:t>
            </a:r>
            <a:r>
              <a:rPr lang="fr-FR" sz="2400" dirty="0"/>
              <a:t>, </a:t>
            </a:r>
            <a:r>
              <a:rPr lang="fr-FR" sz="2400" dirty="0" err="1"/>
              <a:t>robotic</a:t>
            </a:r>
            <a:r>
              <a:rPr lang="ro-RO" sz="2400" dirty="0"/>
              <a:t>ă</a:t>
            </a:r>
            <a:r>
              <a:rPr lang="fr-FR" sz="2400" dirty="0"/>
              <a:t> </a:t>
            </a:r>
            <a:r>
              <a:rPr lang="ro-RO" sz="2400" dirty="0"/>
              <a:t>ș</a:t>
            </a:r>
            <a:r>
              <a:rPr lang="fr-FR" sz="2400" dirty="0"/>
              <a:t>i transport </a:t>
            </a:r>
            <a:r>
              <a:rPr lang="fr-FR" sz="2400" dirty="0" err="1"/>
              <a:t>autonom</a:t>
            </a:r>
            <a:endParaRPr lang="fr-FR" sz="2400" dirty="0"/>
          </a:p>
          <a:p>
            <a:r>
              <a:rPr lang="ro-RO" sz="2400" dirty="0"/>
              <a:t>Ce este diferit la a patra revoluție digitală? </a:t>
            </a:r>
            <a:endParaRPr lang="en-US" sz="2400" dirty="0"/>
          </a:p>
          <a:p>
            <a:r>
              <a:rPr lang="en-US" sz="2400" b="1" dirty="0"/>
              <a:t>V</a:t>
            </a:r>
            <a:r>
              <a:rPr lang="ro-RO" sz="2400" b="1" dirty="0"/>
              <a:t>iteza </a:t>
            </a:r>
            <a:r>
              <a:rPr lang="ro-RO" sz="2400" dirty="0"/>
              <a:t>cu care se întâmplă!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85960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E1665A6-74DB-4F44-A6EF-F01205E87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ABD94F-7AB9-4926-A999-BB374F12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85800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ro-RO" dirty="0"/>
              <a:t>Raportul </a:t>
            </a:r>
            <a:r>
              <a:rPr lang="fr-FR" dirty="0"/>
              <a:t>“The Future of Jobs” </a:t>
            </a:r>
            <a:r>
              <a:rPr lang="ro-RO" dirty="0" smtClean="0"/>
              <a:t>al Forumului Economic Mondial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16EBEB8-EC5E-47AF-A369-4C9941E31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1459817"/>
              </p:ext>
            </p:extLst>
          </p:nvPr>
        </p:nvGraphicFramePr>
        <p:xfrm>
          <a:off x="1122972" y="2286000"/>
          <a:ext cx="994605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597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A204626-2220-4678-A939-FD94EA7B53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B97D8A6-1C5A-42B6-AE78-F3D0F9BDF0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ACAAF5D7-299C-47E0-BF58-5B55CABE4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52340" y="1778834"/>
            <a:ext cx="3299579" cy="3299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1C2AC-C7B3-4E96-9306-86FA546B2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958837" cy="3581400"/>
          </a:xfrm>
        </p:spPr>
        <p:txBody>
          <a:bodyPr>
            <a:normAutofit fontScale="92500"/>
          </a:bodyPr>
          <a:lstStyle/>
          <a:p>
            <a:r>
              <a:rPr lang="ro-RO" dirty="0" smtClean="0">
                <a:solidFill>
                  <a:schemeClr val="tx1"/>
                </a:solidFill>
              </a:rPr>
              <a:t>U</a:t>
            </a:r>
            <a:r>
              <a:rPr lang="fr-FR" dirty="0" smtClean="0">
                <a:solidFill>
                  <a:schemeClr val="tx1"/>
                </a:solidFill>
              </a:rPr>
              <a:t>n robot </a:t>
            </a:r>
            <a:r>
              <a:rPr lang="fr-FR" dirty="0" err="1" smtClean="0">
                <a:solidFill>
                  <a:schemeClr val="tx1"/>
                </a:solidFill>
              </a:rPr>
              <a:t>poate</a:t>
            </a:r>
            <a:r>
              <a:rPr lang="fr-FR" dirty="0" smtClean="0">
                <a:solidFill>
                  <a:schemeClr val="tx1"/>
                </a:solidFill>
              </a:rPr>
              <a:t> face </a:t>
            </a:r>
            <a:r>
              <a:rPr lang="fr-FR" dirty="0" err="1" smtClean="0">
                <a:solidFill>
                  <a:schemeClr val="tx1"/>
                </a:solidFill>
              </a:rPr>
              <a:t>munca</a:t>
            </a:r>
            <a:r>
              <a:rPr lang="fr-FR" dirty="0" smtClean="0">
                <a:solidFill>
                  <a:schemeClr val="tx1"/>
                </a:solidFill>
              </a:rPr>
              <a:t> a 140 de </a:t>
            </a:r>
            <a:r>
              <a:rPr lang="fr-FR" dirty="0" err="1" smtClean="0">
                <a:solidFill>
                  <a:schemeClr val="tx1"/>
                </a:solidFill>
              </a:rPr>
              <a:t>angaja</a:t>
            </a:r>
            <a:r>
              <a:rPr lang="ro-RO" dirty="0" smtClean="0">
                <a:solidFill>
                  <a:schemeClr val="tx1"/>
                </a:solidFill>
              </a:rPr>
              <a:t>ț</a:t>
            </a:r>
            <a:r>
              <a:rPr lang="fr-FR" dirty="0" smtClean="0">
                <a:solidFill>
                  <a:schemeClr val="tx1"/>
                </a:solidFill>
              </a:rPr>
              <a:t>i </a:t>
            </a:r>
            <a:r>
              <a:rPr lang="fr-FR" dirty="0" err="1" smtClean="0">
                <a:solidFill>
                  <a:schemeClr val="tx1"/>
                </a:solidFill>
              </a:rPr>
              <a:t>umani</a:t>
            </a:r>
            <a:endParaRPr lang="ro-RO" dirty="0" smtClean="0">
              <a:solidFill>
                <a:schemeClr val="tx1"/>
              </a:solidFill>
            </a:endParaRPr>
          </a:p>
          <a:p>
            <a:r>
              <a:rPr lang="fr-FR" dirty="0" err="1" smtClean="0">
                <a:solidFill>
                  <a:schemeClr val="tx1"/>
                </a:solidFill>
              </a:rPr>
              <a:t>Federa</a:t>
            </a:r>
            <a:r>
              <a:rPr lang="fr-FR" dirty="0" smtClean="0">
                <a:solidFill>
                  <a:schemeClr val="tx1"/>
                </a:solidFill>
              </a:rPr>
              <a:t>ț</a:t>
            </a:r>
            <a:r>
              <a:rPr lang="fr-FR" dirty="0" err="1" smtClean="0">
                <a:solidFill>
                  <a:schemeClr val="tx1"/>
                </a:solidFill>
              </a:rPr>
              <a:t>ia</a:t>
            </a:r>
            <a:r>
              <a:rPr lang="fr-FR" dirty="0" smtClean="0">
                <a:solidFill>
                  <a:schemeClr val="tx1"/>
                </a:solidFill>
              </a:rPr>
              <a:t> Internaț</a:t>
            </a:r>
            <a:r>
              <a:rPr lang="fr-FR" dirty="0" err="1" smtClean="0">
                <a:solidFill>
                  <a:schemeClr val="tx1"/>
                </a:solidFill>
              </a:rPr>
              <a:t>ională</a:t>
            </a:r>
            <a:r>
              <a:rPr lang="fr-FR" dirty="0" smtClean="0">
                <a:solidFill>
                  <a:schemeClr val="tx1"/>
                </a:solidFill>
              </a:rPr>
              <a:t> de </a:t>
            </a:r>
            <a:r>
              <a:rPr lang="fr-FR" dirty="0" err="1" smtClean="0">
                <a:solidFill>
                  <a:schemeClr val="tx1"/>
                </a:solidFill>
              </a:rPr>
              <a:t>Robotică</a:t>
            </a:r>
            <a:r>
              <a:rPr lang="ro-RO" dirty="0" smtClean="0">
                <a:solidFill>
                  <a:schemeClr val="tx1"/>
                </a:solidFill>
              </a:rPr>
              <a:t>: î</a:t>
            </a:r>
            <a:r>
              <a:rPr lang="fr-FR" dirty="0" smtClean="0">
                <a:solidFill>
                  <a:schemeClr val="tx1"/>
                </a:solidFill>
              </a:rPr>
              <a:t>n 2018 vor exista peste 1,3 </a:t>
            </a:r>
            <a:r>
              <a:rPr lang="fr-FR" dirty="0" err="1" smtClean="0">
                <a:solidFill>
                  <a:schemeClr val="tx1"/>
                </a:solidFill>
              </a:rPr>
              <a:t>milioane</a:t>
            </a:r>
            <a:r>
              <a:rPr lang="fr-FR" dirty="0" smtClean="0">
                <a:solidFill>
                  <a:schemeClr val="tx1"/>
                </a:solidFill>
              </a:rPr>
              <a:t> de </a:t>
            </a:r>
            <a:r>
              <a:rPr lang="fr-FR" dirty="0" err="1" smtClean="0">
                <a:solidFill>
                  <a:schemeClr val="tx1"/>
                </a:solidFill>
              </a:rPr>
              <a:t>robo</a:t>
            </a:r>
            <a:r>
              <a:rPr lang="fr-FR" dirty="0" smtClean="0">
                <a:solidFill>
                  <a:schemeClr val="tx1"/>
                </a:solidFill>
              </a:rPr>
              <a:t>ți </a:t>
            </a:r>
            <a:r>
              <a:rPr lang="fr-FR" dirty="0" err="1" smtClean="0">
                <a:solidFill>
                  <a:schemeClr val="tx1"/>
                </a:solidFill>
              </a:rPr>
              <a:t>noi</a:t>
            </a:r>
            <a:r>
              <a:rPr lang="fr-FR" dirty="0" smtClean="0">
                <a:solidFill>
                  <a:schemeClr val="tx1"/>
                </a:solidFill>
              </a:rPr>
              <a:t> la </a:t>
            </a:r>
            <a:r>
              <a:rPr lang="fr-FR" dirty="0" err="1" smtClean="0">
                <a:solidFill>
                  <a:schemeClr val="tx1"/>
                </a:solidFill>
              </a:rPr>
              <a:t>nivel</a:t>
            </a:r>
            <a:r>
              <a:rPr lang="fr-FR" dirty="0" smtClean="0">
                <a:solidFill>
                  <a:schemeClr val="tx1"/>
                </a:solidFill>
              </a:rPr>
              <a:t> global </a:t>
            </a:r>
            <a:endParaRPr lang="ro-RO" dirty="0" smtClean="0"/>
          </a:p>
          <a:p>
            <a:r>
              <a:rPr lang="ro-RO" dirty="0" smtClean="0"/>
              <a:t>E</a:t>
            </a:r>
            <a:r>
              <a:rPr lang="fr-FR" dirty="0" err="1"/>
              <a:t>ste</a:t>
            </a:r>
            <a:r>
              <a:rPr lang="fr-FR" dirty="0"/>
              <a:t> </a:t>
            </a:r>
            <a:r>
              <a:rPr lang="fr-FR" dirty="0" err="1"/>
              <a:t>posibil</a:t>
            </a:r>
            <a:r>
              <a:rPr lang="fr-FR" dirty="0"/>
              <a:t> ca </a:t>
            </a:r>
            <a:r>
              <a:rPr lang="fr-FR" dirty="0" err="1"/>
              <a:t>elevii</a:t>
            </a:r>
            <a:r>
              <a:rPr lang="fr-FR" dirty="0"/>
              <a:t> care </a:t>
            </a:r>
            <a:r>
              <a:rPr lang="fr-FR" dirty="0" err="1" smtClean="0"/>
              <a:t>intr</a:t>
            </a:r>
            <a:r>
              <a:rPr lang="ro-RO" dirty="0" smtClean="0"/>
              <a:t>ă</a:t>
            </a:r>
            <a:r>
              <a:rPr lang="fr-FR" dirty="0" smtClean="0"/>
              <a:t> </a:t>
            </a:r>
            <a:r>
              <a:rPr lang="ro-RO" dirty="0"/>
              <a:t>î</a:t>
            </a:r>
            <a:r>
              <a:rPr lang="fr-FR" dirty="0"/>
              <a:t>n </a:t>
            </a:r>
            <a:r>
              <a:rPr lang="fr-FR" dirty="0" err="1"/>
              <a:t>acest</a:t>
            </a:r>
            <a:r>
              <a:rPr lang="fr-FR" dirty="0"/>
              <a:t> moment </a:t>
            </a:r>
            <a:r>
              <a:rPr lang="ro-RO" dirty="0"/>
              <a:t>î</a:t>
            </a:r>
            <a:r>
              <a:rPr lang="fr-FR" dirty="0"/>
              <a:t>n </a:t>
            </a:r>
            <a:r>
              <a:rPr lang="fr-FR" dirty="0" err="1"/>
              <a:t>sistemul</a:t>
            </a:r>
            <a:r>
              <a:rPr lang="fr-FR" dirty="0"/>
              <a:t> </a:t>
            </a:r>
            <a:r>
              <a:rPr lang="fr-FR" dirty="0" err="1"/>
              <a:t>educa</a:t>
            </a:r>
            <a:r>
              <a:rPr lang="ro-RO" dirty="0"/>
              <a:t>ț</a:t>
            </a:r>
            <a:r>
              <a:rPr lang="fr-FR" dirty="0" err="1"/>
              <a:t>ional</a:t>
            </a:r>
            <a:r>
              <a:rPr lang="fr-FR" dirty="0"/>
              <a:t> s</a:t>
            </a:r>
            <a:r>
              <a:rPr lang="ro-RO" dirty="0"/>
              <a:t>ă</a:t>
            </a:r>
            <a:r>
              <a:rPr lang="fr-FR" dirty="0"/>
              <a:t> se </a:t>
            </a:r>
            <a:r>
              <a:rPr lang="fr-FR" dirty="0" err="1"/>
              <a:t>preg</a:t>
            </a:r>
            <a:r>
              <a:rPr lang="ro-RO" dirty="0"/>
              <a:t>ă</a:t>
            </a:r>
            <a:r>
              <a:rPr lang="fr-FR" dirty="0" err="1"/>
              <a:t>teasc</a:t>
            </a:r>
            <a:r>
              <a:rPr lang="ro-RO" dirty="0"/>
              <a:t>ă</a:t>
            </a:r>
            <a:r>
              <a:rPr lang="fr-FR" dirty="0"/>
              <a:t> </a:t>
            </a:r>
            <a:r>
              <a:rPr lang="fr-FR" dirty="0" err="1"/>
              <a:t>pentru</a:t>
            </a:r>
            <a:r>
              <a:rPr lang="fr-FR" dirty="0"/>
              <a:t> </a:t>
            </a:r>
            <a:r>
              <a:rPr lang="fr-FR" dirty="0" err="1"/>
              <a:t>meserii</a:t>
            </a:r>
            <a:r>
              <a:rPr lang="fr-FR" dirty="0"/>
              <a:t> care nu vor mai exista </a:t>
            </a:r>
            <a:r>
              <a:rPr lang="ro-RO" dirty="0"/>
              <a:t>ș</a:t>
            </a:r>
            <a:r>
              <a:rPr lang="fr-FR" dirty="0"/>
              <a:t>i vor </a:t>
            </a:r>
            <a:r>
              <a:rPr lang="fr-FR" dirty="0" err="1"/>
              <a:t>dob</a:t>
            </a:r>
            <a:r>
              <a:rPr lang="ro-RO" dirty="0"/>
              <a:t>â</a:t>
            </a:r>
            <a:r>
              <a:rPr lang="fr-FR" dirty="0" err="1"/>
              <a:t>ndi</a:t>
            </a:r>
            <a:r>
              <a:rPr lang="fr-FR" dirty="0"/>
              <a:t> </a:t>
            </a:r>
            <a:r>
              <a:rPr lang="fr-FR" dirty="0" err="1"/>
              <a:t>competen</a:t>
            </a:r>
            <a:r>
              <a:rPr lang="ro-RO" dirty="0"/>
              <a:t>ț</a:t>
            </a:r>
            <a:r>
              <a:rPr lang="fr-FR" dirty="0"/>
              <a:t>e care nu vor mai fi de </a:t>
            </a:r>
            <a:r>
              <a:rPr lang="fr-FR" dirty="0" err="1"/>
              <a:t>actualitate</a:t>
            </a:r>
            <a:r>
              <a:rPr lang="fr-FR" dirty="0"/>
              <a:t> p</a:t>
            </a:r>
            <a:r>
              <a:rPr lang="ro-RO" dirty="0"/>
              <a:t>â</a:t>
            </a:r>
            <a:r>
              <a:rPr lang="fr-FR" dirty="0"/>
              <a:t>n</a:t>
            </a:r>
            <a:r>
              <a:rPr lang="ro-RO" dirty="0"/>
              <a:t>ă</a:t>
            </a:r>
            <a:r>
              <a:rPr lang="fr-FR" dirty="0"/>
              <a:t> </a:t>
            </a:r>
            <a:r>
              <a:rPr lang="ro-RO" dirty="0"/>
              <a:t>îș</a:t>
            </a:r>
            <a:r>
              <a:rPr lang="fr-FR" dirty="0"/>
              <a:t>i </a:t>
            </a:r>
            <a:r>
              <a:rPr lang="ro-RO" dirty="0"/>
              <a:t>î</a:t>
            </a:r>
            <a:r>
              <a:rPr lang="fr-FR" dirty="0" err="1"/>
              <a:t>ncheie</a:t>
            </a:r>
            <a:r>
              <a:rPr lang="fr-FR" dirty="0"/>
              <a:t> </a:t>
            </a:r>
            <a:r>
              <a:rPr lang="fr-FR" dirty="0" err="1"/>
              <a:t>ei</a:t>
            </a:r>
            <a:r>
              <a:rPr lang="fr-FR" dirty="0"/>
              <a:t> </a:t>
            </a:r>
            <a:r>
              <a:rPr lang="fr-FR" dirty="0" err="1"/>
              <a:t>studiile</a:t>
            </a:r>
            <a:r>
              <a:rPr lang="fr-FR" dirty="0"/>
              <a:t>. </a:t>
            </a:r>
            <a:endParaRPr lang="ro-RO" dirty="0"/>
          </a:p>
          <a:p>
            <a:r>
              <a:rPr lang="en-US" sz="3600" b="1" dirty="0"/>
              <a:t>65%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elevii</a:t>
            </a:r>
            <a:r>
              <a:rPr lang="en-US" dirty="0"/>
              <a:t> de </a:t>
            </a:r>
            <a:r>
              <a:rPr lang="en-US" dirty="0" err="1"/>
              <a:t>azi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job-</a:t>
            </a:r>
            <a:r>
              <a:rPr lang="en-US" dirty="0" err="1"/>
              <a:t>uri</a:t>
            </a:r>
            <a:r>
              <a:rPr lang="en-US" dirty="0"/>
              <a:t> care </a:t>
            </a:r>
            <a:r>
              <a:rPr lang="ro-RO" dirty="0"/>
              <a:t>î</a:t>
            </a:r>
            <a:r>
              <a:rPr lang="en-US" dirty="0" err="1"/>
              <a:t>nc</a:t>
            </a:r>
            <a:r>
              <a:rPr lang="ro-RO" dirty="0"/>
              <a:t>ă</a:t>
            </a:r>
            <a:r>
              <a:rPr lang="en-US" dirty="0"/>
              <a:t> nu exist</a:t>
            </a:r>
            <a:r>
              <a:rPr lang="ro-RO" dirty="0"/>
              <a:t>ă</a:t>
            </a:r>
            <a:r>
              <a:rPr lang="en-US" dirty="0"/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C46524D-FDFE-4F7A-91FB-0CBC68CE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958837" cy="1485900"/>
          </a:xfrm>
        </p:spPr>
        <p:txBody>
          <a:bodyPr>
            <a:normAutofit/>
          </a:bodyPr>
          <a:lstStyle/>
          <a:p>
            <a:r>
              <a:rPr lang="ro-RO" dirty="0"/>
              <a:t>Cum se schimbă educația?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561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23B09FB5-20EC-4ADB-8158-EFCA59ECA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912827"/>
            <a:ext cx="11226799" cy="56014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4389" y="369343"/>
            <a:ext cx="1038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400" b="1" dirty="0" smtClean="0"/>
              <a:t>Dinamica abilităților cheie cerute în piața muncii, 2015 - 2020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3237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843FBEE9-5F5A-4EFB-898C-5D1770B31C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7D30F-578D-4D85-87D7-8B5F4E1A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728633"/>
            <a:ext cx="10905066" cy="1485900"/>
          </a:xfrm>
          <a:noFill/>
        </p:spPr>
        <p:txBody>
          <a:bodyPr>
            <a:normAutofit/>
          </a:bodyPr>
          <a:lstStyle/>
          <a:p>
            <a:pPr algn="ctr"/>
            <a:r>
              <a:rPr lang="ro-RO" b="1" dirty="0"/>
              <a:t>Impactul AI până în 2027</a:t>
            </a:r>
            <a:endParaRPr lang="en-US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D7E1F1C-A131-41AC-9FFF-26B56F351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5705354"/>
              </p:ext>
            </p:extLst>
          </p:nvPr>
        </p:nvGraphicFramePr>
        <p:xfrm>
          <a:off x="643467" y="643467"/>
          <a:ext cx="1090506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5A53054-7AFA-43FF-AEBB-75832FE0D2BB}"/>
              </a:ext>
            </a:extLst>
          </p:cNvPr>
          <p:cNvSpPr/>
          <p:nvPr/>
        </p:nvSpPr>
        <p:spPr>
          <a:xfrm>
            <a:off x="643467" y="6445494"/>
            <a:ext cx="2623608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*</a:t>
            </a:r>
            <a:r>
              <a:rPr lang="en-US" sz="1200" dirty="0" err="1">
                <a:solidFill>
                  <a:schemeClr val="tx1"/>
                </a:solidFill>
              </a:rPr>
              <a:t>studiu</a:t>
            </a:r>
            <a:r>
              <a:rPr lang="en-US" sz="1200" dirty="0">
                <a:solidFill>
                  <a:schemeClr val="tx1"/>
                </a:solidFill>
              </a:rPr>
              <a:t> Forrester 2017</a:t>
            </a:r>
          </a:p>
        </p:txBody>
      </p:sp>
    </p:spTree>
    <p:extLst>
      <p:ext uri="{BB962C8B-B14F-4D97-AF65-F5344CB8AC3E}">
        <p14:creationId xmlns:p14="http://schemas.microsoft.com/office/powerpoint/2010/main" xmlns="" val="405836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77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79">
            <a:extLst>
              <a:ext uri="{FF2B5EF4-FFF2-40B4-BE49-F238E27FC236}">
                <a16:creationId xmlns:a16="http://schemas.microsoft.com/office/drawing/2014/main" xmlns="" id="{9485DA84-CB73-4E5E-9864-2460CE280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81">
            <a:extLst>
              <a:ext uri="{FF2B5EF4-FFF2-40B4-BE49-F238E27FC236}">
                <a16:creationId xmlns:a16="http://schemas.microsoft.com/office/drawing/2014/main" xmlns="" id="{7D49185E-361A-421B-8F2D-11C7FFC686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83">
            <a:extLst>
              <a:ext uri="{FF2B5EF4-FFF2-40B4-BE49-F238E27FC236}">
                <a16:creationId xmlns:a16="http://schemas.microsoft.com/office/drawing/2014/main" xmlns="" id="{14B85BAA-C37F-44B4-B427-B4F10EBB41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EDC4EE06-D7B4-4FAC-A561-38A1C3802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018D83B-903C-4782-B1BB-A45164A71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8785589A-A5AC-409A-B2A2-24D871B4C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2" descr="          ">
            <a:extLst>
              <a:ext uri="{FF2B5EF4-FFF2-40B4-BE49-F238E27FC236}">
                <a16:creationId xmlns:a16="http://schemas.microsoft.com/office/drawing/2014/main" xmlns="" id="{BFFE7C26-0EB3-4B88-9C2B-9FE5237ED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387"/>
          <a:stretch/>
        </p:blipFill>
        <p:spPr bwMode="auto">
          <a:xfrm>
            <a:off x="1645601" y="480515"/>
            <a:ext cx="8900797" cy="58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E1FB46-8D1D-4B54-AB53-023B98851B8C}"/>
              </a:ext>
            </a:extLst>
          </p:cNvPr>
          <p:cNvSpPr/>
          <p:nvPr/>
        </p:nvSpPr>
        <p:spPr>
          <a:xfrm>
            <a:off x="365760" y="319147"/>
            <a:ext cx="5370653" cy="217376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solidFill>
                  <a:schemeClr val="tx1"/>
                </a:solidFill>
              </a:rPr>
              <a:t>Evoluția pe categorii de job-uri</a:t>
            </a:r>
          </a:p>
          <a:p>
            <a:pPr algn="ctr"/>
            <a:r>
              <a:rPr lang="ro-RO" sz="2800" b="1" dirty="0">
                <a:solidFill>
                  <a:schemeClr val="tx1"/>
                </a:solidFill>
              </a:rPr>
              <a:t>2015-2020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83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1F35CEE-B6CB-4E90-9315-1E3E56B2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Schimbarea meseriilor viitorului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B4FAB09-7C3D-4C79-A010-83FFE6B5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7458" y="1838852"/>
            <a:ext cx="4443984" cy="823912"/>
          </a:xfrm>
        </p:spPr>
        <p:txBody>
          <a:bodyPr/>
          <a:lstStyle/>
          <a:p>
            <a:r>
              <a:rPr lang="ro-RO" dirty="0"/>
              <a:t>Ce job-uri dispar?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B3DAC12-5E18-429E-9A8D-313F0D7A6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07458" y="2803195"/>
            <a:ext cx="4443984" cy="2562193"/>
          </a:xfrm>
        </p:spPr>
        <p:txBody>
          <a:bodyPr/>
          <a:lstStyle/>
          <a:p>
            <a:r>
              <a:rPr lang="ro-RO" dirty="0"/>
              <a:t>De rutină</a:t>
            </a:r>
          </a:p>
          <a:p>
            <a:r>
              <a:rPr lang="ro-RO" dirty="0"/>
              <a:t>Repetitive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60BA9CE-8A22-4A67-881F-CF336D8E9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0872" y="1838852"/>
            <a:ext cx="4443984" cy="823912"/>
          </a:xfrm>
        </p:spPr>
        <p:txBody>
          <a:bodyPr/>
          <a:lstStyle/>
          <a:p>
            <a:r>
              <a:rPr lang="ro-RO" dirty="0"/>
              <a:t>Ce job-uri apar?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1776311-F1B6-4468-BFDD-ABD75C1FD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0872" y="2803195"/>
            <a:ext cx="4443984" cy="2562193"/>
          </a:xfrm>
        </p:spPr>
        <p:txBody>
          <a:bodyPr/>
          <a:lstStyle/>
          <a:p>
            <a:r>
              <a:rPr lang="ro-RO" dirty="0"/>
              <a:t>I</a:t>
            </a:r>
            <a:r>
              <a:rPr lang="fr-FR" dirty="0" err="1"/>
              <a:t>ngineri</a:t>
            </a:r>
            <a:r>
              <a:rPr lang="fr-FR" dirty="0"/>
              <a:t> de </a:t>
            </a:r>
            <a:r>
              <a:rPr lang="fr-FR" dirty="0" err="1"/>
              <a:t>rețea</a:t>
            </a:r>
            <a:r>
              <a:rPr lang="fr-FR" dirty="0"/>
              <a:t> </a:t>
            </a:r>
            <a:r>
              <a:rPr lang="fr-FR" dirty="0" err="1"/>
              <a:t>pentru</a:t>
            </a:r>
            <a:r>
              <a:rPr lang="fr-FR" dirty="0"/>
              <a:t> </a:t>
            </a:r>
            <a:r>
              <a:rPr lang="fr-FR" dirty="0" err="1"/>
              <a:t>securitatea</a:t>
            </a:r>
            <a:r>
              <a:rPr lang="fr-FR" dirty="0"/>
              <a:t> </a:t>
            </a:r>
            <a:r>
              <a:rPr lang="fr-FR" dirty="0" err="1"/>
              <a:t>sistemelor</a:t>
            </a:r>
            <a:endParaRPr lang="ro-RO" dirty="0"/>
          </a:p>
          <a:p>
            <a:r>
              <a:rPr lang="ro-RO" dirty="0"/>
              <a:t>P</a:t>
            </a:r>
            <a:r>
              <a:rPr lang="fr-FR" dirty="0" err="1"/>
              <a:t>rogramatori</a:t>
            </a:r>
            <a:r>
              <a:rPr lang="fr-FR" dirty="0"/>
              <a:t> Web </a:t>
            </a:r>
            <a:r>
              <a:rPr lang="fr-FR" dirty="0" err="1"/>
              <a:t>pentru</a:t>
            </a:r>
            <a:r>
              <a:rPr lang="fr-FR" dirty="0"/>
              <a:t> a </a:t>
            </a:r>
            <a:r>
              <a:rPr lang="fr-FR" dirty="0" err="1"/>
              <a:t>crea</a:t>
            </a:r>
            <a:r>
              <a:rPr lang="fr-FR" dirty="0"/>
              <a:t> </a:t>
            </a:r>
            <a:r>
              <a:rPr lang="fr-FR" dirty="0" err="1"/>
              <a:t>experien</a:t>
            </a:r>
            <a:r>
              <a:rPr lang="ro-RO" dirty="0"/>
              <a:t>ț</a:t>
            </a:r>
            <a:r>
              <a:rPr lang="fr-FR" dirty="0"/>
              <a:t>e </a:t>
            </a:r>
            <a:r>
              <a:rPr lang="fr-FR" dirty="0" err="1"/>
              <a:t>optimizate</a:t>
            </a:r>
            <a:r>
              <a:rPr lang="fr-FR" dirty="0"/>
              <a:t> </a:t>
            </a:r>
            <a:r>
              <a:rPr lang="fr-FR" dirty="0" err="1"/>
              <a:t>utilizatorilor</a:t>
            </a:r>
            <a:endParaRPr lang="ro-RO" dirty="0"/>
          </a:p>
          <a:p>
            <a:r>
              <a:rPr lang="ro-RO" dirty="0"/>
              <a:t>A</a:t>
            </a:r>
            <a:r>
              <a:rPr lang="fr-FR" dirty="0" err="1" smtClean="0"/>
              <a:t>nali</a:t>
            </a:r>
            <a:r>
              <a:rPr lang="ro-RO" dirty="0" smtClean="0"/>
              <a:t>ș</a:t>
            </a:r>
            <a:r>
              <a:rPr lang="fr-FR" dirty="0" smtClean="0"/>
              <a:t>ti </a:t>
            </a:r>
            <a:r>
              <a:rPr lang="fr-FR" dirty="0"/>
              <a:t>de date</a:t>
            </a:r>
            <a:endParaRPr lang="ro-RO" dirty="0"/>
          </a:p>
          <a:p>
            <a:r>
              <a:rPr lang="fr-FR" dirty="0" err="1"/>
              <a:t>Exper</a:t>
            </a:r>
            <a:r>
              <a:rPr lang="ro-RO" dirty="0"/>
              <a:t>ț</a:t>
            </a:r>
            <a:r>
              <a:rPr lang="fr-FR" dirty="0"/>
              <a:t>i </a:t>
            </a:r>
            <a:r>
              <a:rPr lang="ro-RO" dirty="0"/>
              <a:t>î</a:t>
            </a:r>
            <a:r>
              <a:rPr lang="fr-FR" dirty="0"/>
              <a:t>n </a:t>
            </a:r>
            <a:r>
              <a:rPr lang="fr-FR" dirty="0" err="1"/>
              <a:t>robotic</a:t>
            </a:r>
            <a:r>
              <a:rPr lang="ro-RO" dirty="0"/>
              <a:t>ă</a:t>
            </a:r>
            <a:r>
              <a:rPr lang="fr-FR" dirty="0"/>
              <a:t> </a:t>
            </a:r>
            <a:r>
              <a:rPr lang="ro-RO" dirty="0"/>
              <a:t>ș</a:t>
            </a:r>
            <a:r>
              <a:rPr lang="fr-FR" dirty="0"/>
              <a:t>i </a:t>
            </a:r>
            <a:r>
              <a:rPr lang="fr-FR" dirty="0" err="1"/>
              <a:t>inteligen</a:t>
            </a:r>
            <a:r>
              <a:rPr lang="ro-RO" dirty="0"/>
              <a:t>ță</a:t>
            </a:r>
            <a:r>
              <a:rPr lang="fr-FR" dirty="0"/>
              <a:t> </a:t>
            </a:r>
            <a:r>
              <a:rPr lang="fr-FR" dirty="0" err="1"/>
              <a:t>artificial</a:t>
            </a:r>
            <a:r>
              <a:rPr lang="ro-RO" dirty="0"/>
              <a:t>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671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1D868099-6145-4BC0-A5EA-74BEF1776B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obot, Woman, Face, Cry, Sad, Artificial Intelligence">
            <a:extLst>
              <a:ext uri="{FF2B5EF4-FFF2-40B4-BE49-F238E27FC236}">
                <a16:creationId xmlns:a16="http://schemas.microsoft.com/office/drawing/2014/main" xmlns="" id="{1C22CFAC-C1A5-459C-9861-AB3D00CA0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275" y="1125998"/>
            <a:ext cx="6900380" cy="460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Freeform 6">
            <a:extLst>
              <a:ext uri="{FF2B5EF4-FFF2-40B4-BE49-F238E27FC236}">
                <a16:creationId xmlns:a16="http://schemas.microsoft.com/office/drawing/2014/main" xmlns="" id="{CC1026F7-DECB-49B4-A565-518BBA445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173BEC0A-785F-4605-B600-C61B85EE2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3323" y="1800081"/>
            <a:ext cx="3491977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Vor r</a:t>
            </a:r>
            <a:r>
              <a:rPr lang="ro-RO" sz="2400" dirty="0"/>
              <a:t>ă</a:t>
            </a:r>
            <a:r>
              <a:rPr lang="fr-FR" sz="2400" dirty="0"/>
              <a:t>m</a:t>
            </a:r>
            <a:r>
              <a:rPr lang="ro-RO" sz="2400" dirty="0"/>
              <a:t>â</a:t>
            </a:r>
            <a:r>
              <a:rPr lang="fr-FR" sz="2400" dirty="0"/>
              <a:t>ne </a:t>
            </a:r>
            <a:r>
              <a:rPr lang="fr-FR" sz="2400" dirty="0" err="1"/>
              <a:t>numeroase</a:t>
            </a:r>
            <a:r>
              <a:rPr lang="fr-FR" sz="2400" dirty="0"/>
              <a:t> </a:t>
            </a:r>
            <a:r>
              <a:rPr lang="fr-FR" sz="2400" dirty="0" err="1"/>
              <a:t>locuri</a:t>
            </a:r>
            <a:r>
              <a:rPr lang="fr-FR" sz="2400" dirty="0"/>
              <a:t> de </a:t>
            </a:r>
            <a:r>
              <a:rPr lang="fr-FR" sz="2400" dirty="0" err="1"/>
              <a:t>munc</a:t>
            </a:r>
            <a:r>
              <a:rPr lang="ro-RO" sz="2400" dirty="0"/>
              <a:t>ă</a:t>
            </a:r>
            <a:r>
              <a:rPr lang="fr-FR" sz="2400" dirty="0"/>
              <a:t> ce vor continua </a:t>
            </a:r>
            <a:r>
              <a:rPr lang="fr-FR" sz="2400" dirty="0" err="1"/>
              <a:t>să</a:t>
            </a:r>
            <a:r>
              <a:rPr lang="fr-FR" sz="2400" dirty="0"/>
              <a:t> </a:t>
            </a:r>
            <a:r>
              <a:rPr lang="fr-FR" sz="2400" dirty="0" err="1"/>
              <a:t>necesite</a:t>
            </a:r>
            <a:r>
              <a:rPr lang="fr-FR" sz="2400" dirty="0"/>
              <a:t> </a:t>
            </a:r>
            <a:r>
              <a:rPr lang="fr-FR" sz="2400" dirty="0" err="1"/>
              <a:t>aptitudini</a:t>
            </a:r>
            <a:r>
              <a:rPr lang="fr-FR" sz="2400" dirty="0"/>
              <a:t> </a:t>
            </a:r>
            <a:r>
              <a:rPr lang="fr-FR" sz="2400" dirty="0" err="1"/>
              <a:t>umane</a:t>
            </a:r>
            <a:r>
              <a:rPr lang="fr-FR" sz="2400" dirty="0"/>
              <a:t> </a:t>
            </a:r>
            <a:r>
              <a:rPr lang="fr-FR" sz="2400" dirty="0" err="1"/>
              <a:t>unice</a:t>
            </a:r>
            <a:r>
              <a:rPr lang="fr-FR" sz="2400" dirty="0"/>
              <a:t> </a:t>
            </a:r>
            <a:r>
              <a:rPr lang="fr-FR" sz="2400" dirty="0" err="1"/>
              <a:t>pe</a:t>
            </a:r>
            <a:r>
              <a:rPr lang="fr-FR" sz="2400" dirty="0"/>
              <a:t> care </a:t>
            </a:r>
            <a:r>
              <a:rPr lang="fr-FR" sz="2400" dirty="0" err="1"/>
              <a:t>inteligen</a:t>
            </a:r>
            <a:r>
              <a:rPr lang="ro-RO" sz="2400" dirty="0"/>
              <a:t>ț</a:t>
            </a:r>
            <a:r>
              <a:rPr lang="fr-FR" sz="2400" dirty="0"/>
              <a:t>a </a:t>
            </a:r>
            <a:r>
              <a:rPr lang="fr-FR" sz="2400" dirty="0" err="1"/>
              <a:t>artificial</a:t>
            </a:r>
            <a:r>
              <a:rPr lang="ro-RO" sz="2400" dirty="0"/>
              <a:t>ă</a:t>
            </a:r>
            <a:r>
              <a:rPr lang="fr-FR" sz="2400" dirty="0"/>
              <a:t> </a:t>
            </a:r>
            <a:r>
              <a:rPr lang="fr-FR" sz="2400" dirty="0" err="1"/>
              <a:t>și</a:t>
            </a:r>
            <a:r>
              <a:rPr lang="fr-FR" sz="2400" dirty="0"/>
              <a:t> </a:t>
            </a:r>
            <a:r>
              <a:rPr lang="fr-FR" sz="2400" dirty="0" err="1"/>
              <a:t>mașinile</a:t>
            </a:r>
            <a:r>
              <a:rPr lang="fr-FR" sz="2400" dirty="0"/>
              <a:t> nu le pot </a:t>
            </a:r>
            <a:r>
              <a:rPr lang="fr-FR" sz="2400" dirty="0" err="1"/>
              <a:t>replica</a:t>
            </a:r>
            <a:r>
              <a:rPr lang="fr-FR" sz="2400" dirty="0"/>
              <a:t>, cum </a:t>
            </a:r>
            <a:r>
              <a:rPr lang="fr-FR" sz="2400" dirty="0" err="1"/>
              <a:t>ar</a:t>
            </a:r>
            <a:r>
              <a:rPr lang="fr-FR" sz="2400" dirty="0"/>
              <a:t> fi </a:t>
            </a:r>
            <a:r>
              <a:rPr lang="fr-FR" sz="2400" dirty="0" err="1"/>
              <a:t>creativitatea</a:t>
            </a:r>
            <a:r>
              <a:rPr lang="fr-FR" sz="2400" dirty="0"/>
              <a:t>, </a:t>
            </a:r>
            <a:r>
              <a:rPr lang="fr-FR" sz="2400" dirty="0" err="1"/>
              <a:t>gândirea</a:t>
            </a:r>
            <a:r>
              <a:rPr lang="fr-FR" sz="2400" dirty="0"/>
              <a:t> </a:t>
            </a:r>
            <a:r>
              <a:rPr lang="fr-FR" sz="2400" dirty="0" err="1"/>
              <a:t>abstractă</a:t>
            </a:r>
            <a:r>
              <a:rPr lang="fr-FR" sz="2400" dirty="0"/>
              <a:t> </a:t>
            </a:r>
            <a:r>
              <a:rPr lang="fr-FR" sz="2400" dirty="0" err="1"/>
              <a:t>sau</a:t>
            </a:r>
            <a:r>
              <a:rPr lang="fr-FR" sz="2400" dirty="0"/>
              <a:t> </a:t>
            </a:r>
            <a:r>
              <a:rPr lang="fr-FR" sz="2400" dirty="0" err="1"/>
              <a:t>comunicarea</a:t>
            </a:r>
            <a:r>
              <a:rPr lang="fr-FR" sz="2400" dirty="0"/>
              <a:t> </a:t>
            </a:r>
            <a:r>
              <a:rPr lang="fr-FR" sz="2400" dirty="0" err="1"/>
              <a:t>complexă</a:t>
            </a:r>
            <a:r>
              <a:rPr lang="fr-FR" sz="24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28182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285</TotalTime>
  <Words>893</Words>
  <Application>Microsoft Office PowerPoint</Application>
  <PresentationFormat>Custom</PresentationFormat>
  <Paragraphs>86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Crop</vt:lpstr>
      <vt:lpstr>Impactul digitalizării asupra forței de muncă</vt:lpstr>
      <vt:lpstr>A patra revoluție digitală</vt:lpstr>
      <vt:lpstr>Raportul “The Future of Jobs” al Forumului Economic Mondial</vt:lpstr>
      <vt:lpstr>Cum se schimbă educația?</vt:lpstr>
      <vt:lpstr>Slide 5</vt:lpstr>
      <vt:lpstr>Impactul AI până în 2027</vt:lpstr>
      <vt:lpstr>Slide 7</vt:lpstr>
      <vt:lpstr>Schimbarea meseriilor viitorului</vt:lpstr>
      <vt:lpstr>Slide 9</vt:lpstr>
      <vt:lpstr>CÂt de digitalizată este România?</vt:lpstr>
      <vt:lpstr>Slide 11</vt:lpstr>
      <vt:lpstr>INTEGRAREA TEHNOLOGIILOR DIGITALE</vt:lpstr>
      <vt:lpstr>Integrarea tehnologiei digitale în organizații</vt:lpstr>
      <vt:lpstr>CAPITALUL UMAN</vt:lpstr>
      <vt:lpstr>CAPITALUL UMAN</vt:lpstr>
      <vt:lpstr>Slide 16</vt:lpstr>
      <vt:lpstr>Slide 17</vt:lpstr>
      <vt:lpstr>Slide 18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Impactul digitalizării asupra forței de muncă</dc:title>
  <dc:creator>Alexandra Suzana CERNIAN</dc:creator>
  <cp:lastModifiedBy>Test</cp:lastModifiedBy>
  <cp:revision>24</cp:revision>
  <dcterms:created xsi:type="dcterms:W3CDTF">2018-05-23T08:37:05Z</dcterms:created>
  <dcterms:modified xsi:type="dcterms:W3CDTF">2018-05-23T20:40:53Z</dcterms:modified>
</cp:coreProperties>
</file>